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359" r:id="rId2"/>
    <p:sldId id="561" r:id="rId3"/>
    <p:sldId id="536" r:id="rId4"/>
    <p:sldId id="558" r:id="rId5"/>
    <p:sldId id="562" r:id="rId6"/>
    <p:sldId id="534" r:id="rId7"/>
  </p:sldIdLst>
  <p:sldSz cx="9144000" cy="6858000" type="screen4x3"/>
  <p:notesSz cx="6797675" cy="992663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247" autoAdjust="0"/>
  </p:normalViewPr>
  <p:slideViewPr>
    <p:cSldViewPr>
      <p:cViewPr varScale="1">
        <p:scale>
          <a:sx n="131" d="100"/>
          <a:sy n="131" d="100"/>
        </p:scale>
        <p:origin x="1725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006EAD-FD49-4F43-A897-CC7E165ABE6E}" type="datetimeFigureOut">
              <a:rPr lang="nl-NL" smtClean="0"/>
              <a:t>3-2-2025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A3374A-E9BC-46A3-80E1-DF36CB2266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69802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190A8E-42AC-484E-A0AB-F44635BFFBAA}" type="datetimeFigureOut">
              <a:rPr lang="nl-NL" smtClean="0"/>
              <a:t>3-2-2025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D302DB-8C19-4DAD-8AEC-FDE2439F784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14731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D604AB-8E9C-569C-9BF0-DDF03A8604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E550E85-4BB7-46E7-CAF1-5AE367D7E6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78CE90B-49C2-1ADC-B93B-286F1AF40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8EF20-CEEE-4926-8088-736185B0621A}" type="datetimeFigureOut">
              <a:rPr lang="nl-NL" smtClean="0"/>
              <a:t>3-2-2025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04892B1-33B7-7C69-65DC-E7565B980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43478C8-85FA-A937-000A-15034294D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E55FD-1DC4-4D99-B9B1-24C3CC42181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30997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9B7EDF-9353-5077-7A21-63F55E958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DB05CF0A-E58A-77AB-2461-4B7C00C1AC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9FEE0D6-1DEC-0BED-53C4-72FA2B386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8EF20-CEEE-4926-8088-736185B0621A}" type="datetimeFigureOut">
              <a:rPr lang="nl-NL" smtClean="0"/>
              <a:t>3-2-2025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A89EED3-6435-4DD6-279C-D2C487C8B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E81EA33-8C71-D9BD-3885-D54A193B1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E55FD-1DC4-4D99-B9B1-24C3CC42181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6839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9663EEC1-B3AF-AEF5-36AF-4C857E3D17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8ABF53B-5664-D02A-EED9-2B3E502B0F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22C033D-C217-0F0A-3D6C-524F027F5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8EF20-CEEE-4926-8088-736185B0621A}" type="datetimeFigureOut">
              <a:rPr lang="nl-NL" smtClean="0"/>
              <a:t>3-2-2025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6A29275-0FB0-F53E-53A2-58FA135CC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AC96883-A48E-E2E5-A50B-126260EE2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E55FD-1DC4-4D99-B9B1-24C3CC42181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3692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450A03-1865-5E41-5AB2-452DC337F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6552B90-A5E1-44D6-F230-73B4E6F77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09C82EB-30D8-AA78-2F13-2194BF56D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8EF20-CEEE-4926-8088-736185B0621A}" type="datetimeFigureOut">
              <a:rPr lang="nl-NL" smtClean="0"/>
              <a:t>3-2-2025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2022842-95AC-EF7E-5FF0-1DAD2D2F7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DFE1BA4-AAFC-DAE0-3851-8562C3CBF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E55FD-1DC4-4D99-B9B1-24C3CC42181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97573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42440A-3B32-A965-5D97-682184469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98631E3-0100-EE63-1154-0BED10E293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4F0D400-1124-E4BE-F067-AD17A545F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8EF20-CEEE-4926-8088-736185B0621A}" type="datetimeFigureOut">
              <a:rPr lang="nl-NL" smtClean="0"/>
              <a:t>3-2-2025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D93FF07-DAC4-1617-4BC7-D2CBBF8E1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E5902B4-5E8E-86ED-38FB-753BD800E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E55FD-1DC4-4D99-B9B1-24C3CC42181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2535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A152E9-E984-C01C-8E0A-0DDDEF96F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89C67B3-053A-225E-A4D9-03005B13CF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4D18146-CD24-4C22-47F2-33880B5056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6CB19A5-DB10-AE27-2663-866342062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8EF20-CEEE-4926-8088-736185B0621A}" type="datetimeFigureOut">
              <a:rPr lang="nl-NL" smtClean="0"/>
              <a:t>3-2-2025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9D0895B-A036-E516-C4C3-E370B4246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9F918AF-E417-EA8C-BEEF-DDC288AFC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E55FD-1DC4-4D99-B9B1-24C3CC42181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9848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1CB966-9C9C-5723-EF49-F318F43A3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1C6BA70-F516-8D7A-5C3A-1BBF9CB7BF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69ABCA8-178A-531C-96B0-7433C4B739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E3FA4956-D628-EC28-1049-6BE8523E24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47446353-AB65-9118-D6B3-0BF5432FFD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9C9954AD-B2CE-8B10-7107-97A45F586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8EF20-CEEE-4926-8088-736185B0621A}" type="datetimeFigureOut">
              <a:rPr lang="nl-NL" smtClean="0"/>
              <a:t>3-2-2025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CE2B56C6-1665-B646-8638-C57131BF7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0575565C-FD4A-7039-A63E-9F4893A35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E55FD-1DC4-4D99-B9B1-24C3CC42181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076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1AD3B5-6CFB-7DBE-1C4F-3A959146C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BFEDD1BB-A8F8-69FD-5BAF-6CF5DF03D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8EF20-CEEE-4926-8088-736185B0621A}" type="datetimeFigureOut">
              <a:rPr lang="nl-NL" smtClean="0"/>
              <a:t>3-2-2025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BC25EAE-3133-ED33-FAB4-91BF03FD2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AC437DEB-F152-776F-97ED-8A22C8E2F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E55FD-1DC4-4D99-B9B1-24C3CC42181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0414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B28EB55B-50F2-B9E1-BB40-0B2827E5B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8EF20-CEEE-4926-8088-736185B0621A}" type="datetimeFigureOut">
              <a:rPr lang="nl-NL" smtClean="0"/>
              <a:t>3-2-2025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EF3D8F56-CAD5-AD1D-A532-1E74846C3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1312CEB-3025-5D8C-FBB3-9B701F8FA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E55FD-1DC4-4D99-B9B1-24C3CC42181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97646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CDAF58-48DB-0E4D-2F9E-03AC34404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EBCEB34-480A-7C92-5DEF-05B69DA1E7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D82FD1D-B30C-CBFA-801B-7AFBE94B32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7A2F9DE-0628-0641-51C4-6779E019A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8EF20-CEEE-4926-8088-736185B0621A}" type="datetimeFigureOut">
              <a:rPr lang="nl-NL" smtClean="0"/>
              <a:t>3-2-2025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833364B-E02D-05A5-00B4-3D14C773C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76240CB-DBAD-600F-5837-A114C259C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E55FD-1DC4-4D99-B9B1-24C3CC42181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4123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5DADAE-5B26-B647-8A69-FC9FFE067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C125A95F-E684-2B4C-747A-908E4C624D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0EE780F-2F62-3D81-6D9E-5AA0B3858C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DAC6E64-F4D6-254A-8DAF-DB72245F3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8EF20-CEEE-4926-8088-736185B0621A}" type="datetimeFigureOut">
              <a:rPr lang="nl-NL" smtClean="0"/>
              <a:t>3-2-2025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F71C312-AE4A-A067-617B-DBA4F5501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E6C4752-C025-E9E8-E833-E37C4920D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E55FD-1DC4-4D99-B9B1-24C3CC42181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4802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B7962D86-ABFE-1475-895C-421E1C8AD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89A48FB-AAEA-D80F-FA4E-3CCA226A67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4AA5ABC-9637-6435-B06E-4742B5D496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B8EF20-CEEE-4926-8088-736185B0621A}" type="datetimeFigureOut">
              <a:rPr lang="nl-NL" smtClean="0"/>
              <a:t>3-2-2025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DBBE437-D0CE-9FC8-9CCE-A0C1018F78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0F43D7F-EB82-0AB8-8149-AA0FBE4FF5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DE55FD-1DC4-4D99-B9B1-24C3CC42181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15325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adfor.org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adfor.org/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33779" y="1915445"/>
            <a:ext cx="7922918" cy="740598"/>
          </a:xfrm>
        </p:spPr>
        <p:txBody>
          <a:bodyPr>
            <a:normAutofit/>
          </a:bodyPr>
          <a:lstStyle/>
          <a:p>
            <a:r>
              <a:rPr lang="en-GB" sz="3600" b="1" dirty="0" err="1">
                <a:latin typeface="Arial Bold"/>
                <a:cs typeface="Arial Bold"/>
              </a:rPr>
              <a:t>Cas</a:t>
            </a:r>
            <a:r>
              <a:rPr lang="en-GB" sz="3600" b="1" dirty="0" err="1">
                <a:latin typeface="Arial Bold"/>
                <a:cs typeface="Times New Roman" panose="02020603050405020304" pitchFamily="18" charset="0"/>
              </a:rPr>
              <a:t>uïs</a:t>
            </a:r>
            <a:r>
              <a:rPr lang="en-GB" sz="3600" b="1" dirty="0" err="1">
                <a:latin typeface="Arial Bold"/>
                <a:cs typeface="Arial Bold"/>
              </a:rPr>
              <a:t>tiek</a:t>
            </a:r>
            <a:r>
              <a:rPr lang="en-GB" sz="3600" b="1" dirty="0">
                <a:latin typeface="Arial Bold"/>
                <a:cs typeface="Arial Bold"/>
              </a:rPr>
              <a:t> stalking</a:t>
            </a:r>
          </a:p>
        </p:txBody>
      </p:sp>
      <p:sp>
        <p:nvSpPr>
          <p:cNvPr id="4" name="Tekstvak 3"/>
          <p:cNvSpPr txBox="1"/>
          <p:nvPr/>
        </p:nvSpPr>
        <p:spPr>
          <a:xfrm>
            <a:off x="395536" y="5085184"/>
            <a:ext cx="6712671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err="1"/>
              <a:t>Dr.</a:t>
            </a:r>
            <a:r>
              <a:rPr lang="en-GB" sz="2000" dirty="0"/>
              <a:t> Eric Blaauw</a:t>
            </a:r>
          </a:p>
          <a:p>
            <a:r>
              <a:rPr lang="en-GB" sz="2000" dirty="0"/>
              <a:t>Lector </a:t>
            </a:r>
            <a:r>
              <a:rPr lang="en-GB" sz="2000" dirty="0" err="1"/>
              <a:t>Verslavingskunde</a:t>
            </a:r>
            <a:r>
              <a:rPr lang="en-GB" sz="2000" dirty="0"/>
              <a:t> en </a:t>
            </a:r>
            <a:r>
              <a:rPr lang="en-GB" sz="2000" dirty="0" err="1"/>
              <a:t>Forensische</a:t>
            </a:r>
            <a:r>
              <a:rPr lang="en-GB" sz="2000" dirty="0"/>
              <a:t> Zorg Hanzehogeschool</a:t>
            </a:r>
          </a:p>
          <a:p>
            <a:r>
              <a:rPr lang="en-GB" sz="2000" dirty="0"/>
              <a:t>Senior </a:t>
            </a:r>
            <a:r>
              <a:rPr lang="en-GB" sz="2000" dirty="0" err="1"/>
              <a:t>onderzoeker</a:t>
            </a:r>
            <a:r>
              <a:rPr lang="en-GB" sz="2000" dirty="0"/>
              <a:t> VNN</a:t>
            </a:r>
          </a:p>
          <a:p>
            <a:r>
              <a:rPr lang="en-GB" sz="2000" dirty="0"/>
              <a:t>Pro Justitia rapporteur NRGD</a:t>
            </a:r>
          </a:p>
          <a:p>
            <a:r>
              <a:rPr lang="en-GB" sz="2000" dirty="0">
                <a:hlinkClick r:id="rId2"/>
              </a:rPr>
              <a:t>www.adfor.org</a:t>
            </a:r>
            <a:r>
              <a:rPr lang="en-GB" sz="2000" dirty="0"/>
              <a:t> </a:t>
            </a:r>
          </a:p>
        </p:txBody>
      </p:sp>
      <p:pic>
        <p:nvPicPr>
          <p:cNvPr id="5" name="Afbeelding 4" descr="Afbeelding met patroon, Symmetrie, plein, pixel&#10;&#10;Automatisch gegenereerde beschrijving">
            <a:extLst>
              <a:ext uri="{FF2B5EF4-FFF2-40B4-BE49-F238E27FC236}">
                <a16:creationId xmlns:a16="http://schemas.microsoft.com/office/drawing/2014/main" id="{634A8668-4E5B-2F25-C31B-7A832D35161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5085184"/>
            <a:ext cx="1741896" cy="174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1098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691F01-D646-EAB2-9E5C-E7B5DCAAA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303" y="1916"/>
            <a:ext cx="7886700" cy="1325563"/>
          </a:xfrm>
        </p:spPr>
        <p:txBody>
          <a:bodyPr/>
          <a:lstStyle/>
          <a:p>
            <a:pPr algn="ctr"/>
            <a:r>
              <a:rPr lang="nl-NL" dirty="0"/>
              <a:t>Aanpak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9052A01-9E40-3921-C36E-C03F51C071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980728"/>
            <a:ext cx="8435280" cy="4525963"/>
          </a:xfrm>
        </p:spPr>
        <p:txBody>
          <a:bodyPr>
            <a:noAutofit/>
          </a:bodyPr>
          <a:lstStyle/>
          <a:p>
            <a:r>
              <a:rPr lang="nl-NL" sz="1400" dirty="0"/>
              <a:t>Zorg voor een duidelijke regie met een vaste contactpersoon per organisatie (liefst twee) en een procesregisseur (ZVH/VT), een inhoudelijk casusregisseur (VT/vrouwenopvang) en zaakofficier (OM)</a:t>
            </a:r>
          </a:p>
          <a:p>
            <a:endParaRPr lang="nl-NL" sz="800" dirty="0"/>
          </a:p>
          <a:p>
            <a:r>
              <a:rPr lang="nl-NL" sz="1400" dirty="0"/>
              <a:t>Beschouw </a:t>
            </a:r>
            <a:r>
              <a:rPr lang="nl-NL" sz="1400" dirty="0" err="1"/>
              <a:t>stalking</a:t>
            </a:r>
            <a:r>
              <a:rPr lang="nl-NL" sz="1400" dirty="0"/>
              <a:t> als een interactiedelict en besteed aandacht aan </a:t>
            </a:r>
          </a:p>
          <a:p>
            <a:pPr lvl="1"/>
            <a:r>
              <a:rPr lang="nl-NL" sz="1400" dirty="0"/>
              <a:t>de stalker (type, pathologie, dynamische factoren) </a:t>
            </a:r>
          </a:p>
          <a:p>
            <a:pPr lvl="1"/>
            <a:r>
              <a:rPr lang="nl-NL" sz="1400" dirty="0"/>
              <a:t>het slachtoffer (doelstelling, afstemming, ondersteuning) </a:t>
            </a:r>
          </a:p>
          <a:p>
            <a:pPr lvl="1"/>
            <a:r>
              <a:rPr lang="nl-NL" sz="1400" dirty="0"/>
              <a:t>de interactie tussen beiden</a:t>
            </a:r>
          </a:p>
          <a:p>
            <a:pPr lvl="1"/>
            <a:r>
              <a:rPr lang="nl-NL" sz="1400" dirty="0"/>
              <a:t>werk systeemgericht (denk ook aan kinderen, naasten)</a:t>
            </a:r>
          </a:p>
          <a:p>
            <a:pPr marL="457200" lvl="1" indent="0">
              <a:buNone/>
            </a:pPr>
            <a:endParaRPr lang="nl-NL" sz="800" dirty="0"/>
          </a:p>
          <a:p>
            <a:r>
              <a:rPr lang="nl-NL" sz="1400" dirty="0"/>
              <a:t>Selecteer de primaire aanpak: aanspreken, behandeling, </a:t>
            </a:r>
            <a:r>
              <a:rPr lang="nl-NL" sz="1400" dirty="0" err="1"/>
              <a:t>incapacitatie</a:t>
            </a:r>
            <a:r>
              <a:rPr lang="nl-NL" sz="1400" dirty="0"/>
              <a:t>, bemiddeling, afspraken, dreiging</a:t>
            </a:r>
          </a:p>
          <a:p>
            <a:endParaRPr lang="nl-NL" sz="1400" dirty="0"/>
          </a:p>
          <a:p>
            <a:r>
              <a:rPr lang="nl-NL" sz="1400" dirty="0"/>
              <a:t>Handel vanuit de doelstelling: stoppen, straffen, herstel, preventie. Let daarbij op doelen op korte, middellange en lange termijn en pas deze zo nodig aan</a:t>
            </a:r>
          </a:p>
          <a:p>
            <a:endParaRPr lang="nl-NL" sz="1400" dirty="0"/>
          </a:p>
          <a:p>
            <a:r>
              <a:rPr lang="nl-NL" sz="1400" dirty="0"/>
              <a:t>Snelheid is meestal gewenst</a:t>
            </a:r>
          </a:p>
          <a:p>
            <a:endParaRPr lang="nl-NL" sz="1400" dirty="0"/>
          </a:p>
          <a:p>
            <a:r>
              <a:rPr lang="nl-NL" sz="1400" dirty="0"/>
              <a:t>Planning is belangrijk maar bij brand moet je meteen blussen</a:t>
            </a:r>
          </a:p>
          <a:p>
            <a:pPr marL="0" indent="0">
              <a:buNone/>
            </a:pPr>
            <a:endParaRPr lang="nl-NL" sz="1400" dirty="0"/>
          </a:p>
          <a:p>
            <a:r>
              <a:rPr lang="nl-NL" altLang="nl-NL" sz="1400" dirty="0">
                <a:solidFill>
                  <a:srgbClr val="000000"/>
                </a:solidFill>
                <a:cs typeface="Times New Roman" panose="02020603050405020304" pitchFamily="18" charset="0"/>
              </a:rPr>
              <a:t>Houd ook na veroordeling de casus in de gaten (53% krijgt opnieuw veroordeling en 34% opnieuw veroordeling voor soortgelijk feit)</a:t>
            </a:r>
            <a:endParaRPr lang="nl-NL" altLang="nl-NL" sz="8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endParaRPr lang="nl-NL" sz="8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r>
              <a:rPr lang="nl-NL" sz="1400" dirty="0"/>
              <a:t>Mensen reageren beter op een wortel en een stok (iets wat boven hun hoofd hangt) dan op iets dat achter de rug is</a:t>
            </a:r>
          </a:p>
          <a:p>
            <a:endParaRPr lang="nl-NL" sz="1400" dirty="0"/>
          </a:p>
        </p:txBody>
      </p:sp>
    </p:spTree>
    <p:extLst>
      <p:ext uri="{BB962C8B-B14F-4D97-AF65-F5344CB8AC3E}">
        <p14:creationId xmlns:p14="http://schemas.microsoft.com/office/powerpoint/2010/main" val="574471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DF0BA1-8771-627F-53E3-FA4E65B37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767" y="0"/>
            <a:ext cx="7886700" cy="1325563"/>
          </a:xfrm>
        </p:spPr>
        <p:txBody>
          <a:bodyPr/>
          <a:lstStyle/>
          <a:p>
            <a:pPr algn="ctr"/>
            <a:r>
              <a:rPr lang="nl-NL" dirty="0"/>
              <a:t>Typen en aanpak</a:t>
            </a:r>
          </a:p>
        </p:txBody>
      </p:sp>
      <p:pic>
        <p:nvPicPr>
          <p:cNvPr id="10" name="Afbeelding 9">
            <a:extLst>
              <a:ext uri="{FF2B5EF4-FFF2-40B4-BE49-F238E27FC236}">
                <a16:creationId xmlns:a16="http://schemas.microsoft.com/office/drawing/2014/main" id="{5B390DC8-E596-FABF-878D-8B9A7F069D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883" y="1117599"/>
            <a:ext cx="9144000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802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ABB591-2A6C-740F-1A1B-A97A365B0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0"/>
            <a:ext cx="7886700" cy="1325563"/>
          </a:xfrm>
        </p:spPr>
        <p:txBody>
          <a:bodyPr/>
          <a:lstStyle/>
          <a:p>
            <a:pPr algn="ctr"/>
            <a:r>
              <a:rPr lang="nl-NL" dirty="0"/>
              <a:t>Aanpak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63C9648-37E7-D8C1-4B4A-64A6D0F691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C4B24A7C-F2A3-55FB-351E-3DCB3CF7D1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80066"/>
            <a:ext cx="9144000" cy="3897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824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29673714-3D81-AB34-382C-D672F56492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2404" y="0"/>
            <a:ext cx="491919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27062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3AD1325F-6FF4-AC98-05D9-2286B30634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584" y="476672"/>
            <a:ext cx="7772400" cy="1362075"/>
          </a:xfrm>
        </p:spPr>
        <p:txBody>
          <a:bodyPr/>
          <a:lstStyle/>
          <a:p>
            <a:pPr algn="ctr"/>
            <a:r>
              <a:rPr lang="nl-NL" dirty="0"/>
              <a:t>Samen op naar de </a:t>
            </a:r>
            <a:br>
              <a:rPr lang="nl-NL" dirty="0"/>
            </a:br>
            <a:r>
              <a:rPr lang="nl-NL" dirty="0"/>
              <a:t>beste aanpak van stalking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C55E10C1-A01E-97B4-3961-55EC3C8FD135}"/>
              </a:ext>
            </a:extLst>
          </p:cNvPr>
          <p:cNvSpPr txBox="1"/>
          <p:nvPr/>
        </p:nvSpPr>
        <p:spPr>
          <a:xfrm>
            <a:off x="2089956" y="6007205"/>
            <a:ext cx="3137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2"/>
              </a:rPr>
              <a:t>www.adfor.org</a:t>
            </a:r>
            <a:endParaRPr lang="nl-NL" dirty="0"/>
          </a:p>
          <a:p>
            <a:r>
              <a:rPr lang="nl-NL" dirty="0"/>
              <a:t>r.w.blaauw@pl.hanze.nl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BFEF0348-2C96-3FF3-C9EC-47E944D87126}"/>
              </a:ext>
            </a:extLst>
          </p:cNvPr>
          <p:cNvSpPr txBox="1"/>
          <p:nvPr/>
        </p:nvSpPr>
        <p:spPr>
          <a:xfrm>
            <a:off x="370581" y="2787982"/>
            <a:ext cx="644862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err="1"/>
              <a:t>Incompany</a:t>
            </a:r>
            <a:r>
              <a:rPr lang="nl-NL" dirty="0"/>
              <a:t> trainingen huiselijk geweld, intieme terreur of </a:t>
            </a:r>
            <a:r>
              <a:rPr lang="nl-NL" dirty="0" err="1"/>
              <a:t>stalking</a:t>
            </a:r>
            <a:r>
              <a:rPr lang="nl-NL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Risicotaxatie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Daderprofilering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Psychopathologie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Gespreks- en confrontatietechnieken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Casemanagement</a:t>
            </a:r>
          </a:p>
        </p:txBody>
      </p:sp>
      <p:pic>
        <p:nvPicPr>
          <p:cNvPr id="7" name="Afbeelding 6" descr="Afbeelding met patroon, Symmetrie, plein, pixel&#10;&#10;Automatisch gegenereerde beschrijving">
            <a:extLst>
              <a:ext uri="{FF2B5EF4-FFF2-40B4-BE49-F238E27FC236}">
                <a16:creationId xmlns:a16="http://schemas.microsoft.com/office/drawing/2014/main" id="{0FB87401-2011-7C41-70FD-7F8DC404094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911640"/>
            <a:ext cx="1741896" cy="1741896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B7A6D29F-E9D7-B62B-8072-3459410F79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04248" y="4797152"/>
            <a:ext cx="2304255" cy="2230141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5364A7C2-2899-FF41-7395-B9EEED59C436}"/>
              </a:ext>
            </a:extLst>
          </p:cNvPr>
          <p:cNvSpPr txBox="1"/>
          <p:nvPr/>
        </p:nvSpPr>
        <p:spPr>
          <a:xfrm>
            <a:off x="7092280" y="4542308"/>
            <a:ext cx="190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Evaluatieformulier</a:t>
            </a:r>
          </a:p>
        </p:txBody>
      </p:sp>
    </p:spTree>
    <p:extLst>
      <p:ext uri="{BB962C8B-B14F-4D97-AF65-F5344CB8AC3E}">
        <p14:creationId xmlns:p14="http://schemas.microsoft.com/office/powerpoint/2010/main" val="150281880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70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350DC411-E065-4742-B7FA-9D6757A85449}">
  <we:reference id="wa200007130" version="1.0.0.1" store="nl-NL" storeType="OMEX"/>
  <we:alternateReferences>
    <we:reference id="wa200007130" version="1.0.0.1" store="wa200007130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6884</TotalTime>
  <Words>258</Words>
  <Application>Microsoft Office PowerPoint</Application>
  <PresentationFormat>Diavoorstelling (4:3)</PresentationFormat>
  <Paragraphs>38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3" baseType="lpstr">
      <vt:lpstr>Aptos</vt:lpstr>
      <vt:lpstr>Aptos Display</vt:lpstr>
      <vt:lpstr>Arial</vt:lpstr>
      <vt:lpstr>Arial Bold</vt:lpstr>
      <vt:lpstr>Calibri</vt:lpstr>
      <vt:lpstr>Times New Roman</vt:lpstr>
      <vt:lpstr>Kantoorthema</vt:lpstr>
      <vt:lpstr>Casuïstiek stalking</vt:lpstr>
      <vt:lpstr>Aanpak</vt:lpstr>
      <vt:lpstr>Typen en aanpak</vt:lpstr>
      <vt:lpstr>Aanpak</vt:lpstr>
      <vt:lpstr>PowerPoint-presentatie</vt:lpstr>
      <vt:lpstr>Samen op naar de  beste aanpak van stalking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Oratie Lectoraat Verslavingskunde</dc:title>
  <dc:creator>Dell</dc:creator>
  <cp:lastModifiedBy>Eric Blaauw</cp:lastModifiedBy>
  <cp:revision>275</cp:revision>
  <cp:lastPrinted>2025-01-29T12:36:23Z</cp:lastPrinted>
  <dcterms:created xsi:type="dcterms:W3CDTF">2016-12-26T12:37:09Z</dcterms:created>
  <dcterms:modified xsi:type="dcterms:W3CDTF">2025-02-03T12:19:18Z</dcterms:modified>
</cp:coreProperties>
</file>