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59" r:id="rId2"/>
    <p:sldId id="390" r:id="rId3"/>
    <p:sldId id="371" r:id="rId4"/>
    <p:sldId id="360" r:id="rId5"/>
    <p:sldId id="319" r:id="rId6"/>
    <p:sldId id="391" r:id="rId7"/>
    <p:sldId id="258" r:id="rId8"/>
    <p:sldId id="392" r:id="rId9"/>
    <p:sldId id="483" r:id="rId10"/>
    <p:sldId id="512" r:id="rId11"/>
    <p:sldId id="506" r:id="rId12"/>
    <p:sldId id="508" r:id="rId13"/>
    <p:sldId id="510" r:id="rId14"/>
    <p:sldId id="507" r:id="rId15"/>
    <p:sldId id="511" r:id="rId16"/>
    <p:sldId id="500" r:id="rId17"/>
    <p:sldId id="373" r:id="rId18"/>
    <p:sldId id="395" r:id="rId19"/>
    <p:sldId id="397" r:id="rId20"/>
    <p:sldId id="398" r:id="rId21"/>
    <p:sldId id="499" r:id="rId22"/>
    <p:sldId id="389" r:id="rId23"/>
    <p:sldId id="305" r:id="rId24"/>
    <p:sldId id="372" r:id="rId25"/>
    <p:sldId id="380" r:id="rId26"/>
    <p:sldId id="320" r:id="rId27"/>
    <p:sldId id="310" r:id="rId28"/>
    <p:sldId id="501" r:id="rId29"/>
    <p:sldId id="309" r:id="rId30"/>
    <p:sldId id="520" r:id="rId31"/>
    <p:sldId id="504" r:id="rId32"/>
    <p:sldId id="505" r:id="rId33"/>
    <p:sldId id="521" r:id="rId34"/>
    <p:sldId id="516" r:id="rId35"/>
    <p:sldId id="368" r:id="rId36"/>
    <p:sldId id="503" r:id="rId37"/>
    <p:sldId id="519" r:id="rId38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92888-B060-4553-8C0D-4884E1AE49BA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DB67132-4C19-4FB5-97F3-93FEC4C63D11}">
      <dgm:prSet phldrT="[Tekst]"/>
      <dgm:spPr/>
      <dgm:t>
        <a:bodyPr/>
        <a:lstStyle/>
        <a:p>
          <a:r>
            <a:rPr lang="nl-NL" dirty="0"/>
            <a:t>227.000 gevallen</a:t>
          </a:r>
        </a:p>
      </dgm:t>
    </dgm:pt>
    <dgm:pt modelId="{E0AB1F6E-58AB-49ED-9F9C-1315249E8AD8}" type="parTrans" cxnId="{79902F32-A478-4F91-824F-8072826A7F5C}">
      <dgm:prSet/>
      <dgm:spPr/>
      <dgm:t>
        <a:bodyPr/>
        <a:lstStyle/>
        <a:p>
          <a:endParaRPr lang="nl-NL"/>
        </a:p>
      </dgm:t>
    </dgm:pt>
    <dgm:pt modelId="{84895A21-84EF-48CA-9EBC-DCE239842908}" type="sibTrans" cxnId="{79902F32-A478-4F91-824F-8072826A7F5C}">
      <dgm:prSet/>
      <dgm:spPr/>
      <dgm:t>
        <a:bodyPr/>
        <a:lstStyle/>
        <a:p>
          <a:endParaRPr lang="nl-NL"/>
        </a:p>
      </dgm:t>
    </dgm:pt>
    <dgm:pt modelId="{F4859A14-269F-444A-BC61-C20EB0066542}">
      <dgm:prSet phldrT="[Tekst]"/>
      <dgm:spPr/>
      <dgm:t>
        <a:bodyPr/>
        <a:lstStyle/>
        <a:p>
          <a:r>
            <a:rPr lang="nl-NL" dirty="0"/>
            <a:t>3.200 registraties</a:t>
          </a:r>
        </a:p>
      </dgm:t>
    </dgm:pt>
    <dgm:pt modelId="{445D740E-83BE-4386-BBAD-AB981AE299A0}" type="parTrans" cxnId="{C8EE5783-8CDF-46C6-90F3-BDD1BEBF90BE}">
      <dgm:prSet/>
      <dgm:spPr/>
      <dgm:t>
        <a:bodyPr/>
        <a:lstStyle/>
        <a:p>
          <a:endParaRPr lang="nl-NL"/>
        </a:p>
      </dgm:t>
    </dgm:pt>
    <dgm:pt modelId="{2EBE3500-1AE2-4A60-828C-6B0735BEEE37}" type="sibTrans" cxnId="{C8EE5783-8CDF-46C6-90F3-BDD1BEBF90BE}">
      <dgm:prSet/>
      <dgm:spPr/>
      <dgm:t>
        <a:bodyPr/>
        <a:lstStyle/>
        <a:p>
          <a:endParaRPr lang="nl-NL"/>
        </a:p>
      </dgm:t>
    </dgm:pt>
    <dgm:pt modelId="{875BCE90-0840-4F4E-BD92-7DDFDBC4FAAA}">
      <dgm:prSet phldrT="[Tekst]"/>
      <dgm:spPr/>
      <dgm:t>
        <a:bodyPr/>
        <a:lstStyle/>
        <a:p>
          <a:r>
            <a:rPr lang="nl-NL" dirty="0"/>
            <a:t>1.000 beslissingen</a:t>
          </a:r>
        </a:p>
      </dgm:t>
    </dgm:pt>
    <dgm:pt modelId="{33166D1E-E5A5-4E5D-BBED-DDB472A5E67F}" type="parTrans" cxnId="{53F88316-4DAF-408F-A7E4-A52D71A39AAA}">
      <dgm:prSet/>
      <dgm:spPr/>
      <dgm:t>
        <a:bodyPr/>
        <a:lstStyle/>
        <a:p>
          <a:endParaRPr lang="nl-NL"/>
        </a:p>
      </dgm:t>
    </dgm:pt>
    <dgm:pt modelId="{5DBF0C96-07A8-4D39-A889-F05DDF47CB89}" type="sibTrans" cxnId="{53F88316-4DAF-408F-A7E4-A52D71A39AAA}">
      <dgm:prSet/>
      <dgm:spPr/>
      <dgm:t>
        <a:bodyPr/>
        <a:lstStyle/>
        <a:p>
          <a:endParaRPr lang="nl-NL"/>
        </a:p>
      </dgm:t>
    </dgm:pt>
    <dgm:pt modelId="{45AE3905-02FB-47F3-9361-EEA907C8DEB0}">
      <dgm:prSet/>
      <dgm:spPr/>
      <dgm:t>
        <a:bodyPr/>
        <a:lstStyle/>
        <a:p>
          <a:r>
            <a:rPr lang="nl-NL" dirty="0"/>
            <a:t>540 vonnissen</a:t>
          </a:r>
        </a:p>
      </dgm:t>
    </dgm:pt>
    <dgm:pt modelId="{96428D18-E7A8-472F-8AAE-EA373FB8C313}" type="parTrans" cxnId="{442B0DF2-E04A-4A30-A259-2CA7A3C697A3}">
      <dgm:prSet/>
      <dgm:spPr/>
      <dgm:t>
        <a:bodyPr/>
        <a:lstStyle/>
        <a:p>
          <a:endParaRPr lang="nl-NL"/>
        </a:p>
      </dgm:t>
    </dgm:pt>
    <dgm:pt modelId="{1A4AD2E9-C5D0-4CDE-8192-180862CF12A6}" type="sibTrans" cxnId="{442B0DF2-E04A-4A30-A259-2CA7A3C697A3}">
      <dgm:prSet/>
      <dgm:spPr/>
      <dgm:t>
        <a:bodyPr/>
        <a:lstStyle/>
        <a:p>
          <a:endParaRPr lang="nl-NL"/>
        </a:p>
      </dgm:t>
    </dgm:pt>
    <dgm:pt modelId="{B1712236-D204-40A7-ACFB-DFE57363E6C3}" type="pres">
      <dgm:prSet presAssocID="{DA992888-B060-4553-8C0D-4884E1AE49BA}" presName="rootnode" presStyleCnt="0">
        <dgm:presLayoutVars>
          <dgm:chMax/>
          <dgm:chPref/>
          <dgm:dir/>
          <dgm:animLvl val="lvl"/>
        </dgm:presLayoutVars>
      </dgm:prSet>
      <dgm:spPr/>
    </dgm:pt>
    <dgm:pt modelId="{2528E89D-AF21-46EC-9BAE-B8C1034B4191}" type="pres">
      <dgm:prSet presAssocID="{4DB67132-4C19-4FB5-97F3-93FEC4C63D11}" presName="composite" presStyleCnt="0"/>
      <dgm:spPr/>
    </dgm:pt>
    <dgm:pt modelId="{64AF0E3C-2F09-4157-8881-26FF1B82ECCB}" type="pres">
      <dgm:prSet presAssocID="{4DB67132-4C19-4FB5-97F3-93FEC4C63D11}" presName="bentUpArrow1" presStyleLbl="alignImgPlace1" presStyleIdx="0" presStyleCnt="3"/>
      <dgm:spPr/>
    </dgm:pt>
    <dgm:pt modelId="{3601A525-49A0-49D5-B8B6-60D7700B4073}" type="pres">
      <dgm:prSet presAssocID="{4DB67132-4C19-4FB5-97F3-93FEC4C63D11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1AF57BF7-2EAD-46E2-BC32-C9AA03FE26BC}" type="pres">
      <dgm:prSet presAssocID="{4DB67132-4C19-4FB5-97F3-93FEC4C63D1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B63DB21-DA03-4478-A120-612FF5DE8FC4}" type="pres">
      <dgm:prSet presAssocID="{84895A21-84EF-48CA-9EBC-DCE239842908}" presName="sibTrans" presStyleCnt="0"/>
      <dgm:spPr/>
    </dgm:pt>
    <dgm:pt modelId="{5F9F629F-842C-4169-90F3-E649B01D6114}" type="pres">
      <dgm:prSet presAssocID="{F4859A14-269F-444A-BC61-C20EB0066542}" presName="composite" presStyleCnt="0"/>
      <dgm:spPr/>
    </dgm:pt>
    <dgm:pt modelId="{D719EF2D-7C39-4ECE-B5A6-45E9AAF8E9BF}" type="pres">
      <dgm:prSet presAssocID="{F4859A14-269F-444A-BC61-C20EB0066542}" presName="bentUpArrow1" presStyleLbl="alignImgPlace1" presStyleIdx="1" presStyleCnt="3"/>
      <dgm:spPr/>
    </dgm:pt>
    <dgm:pt modelId="{FE1FE0AA-ADCF-41CD-AA94-EC5F259994C2}" type="pres">
      <dgm:prSet presAssocID="{F4859A14-269F-444A-BC61-C20EB0066542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48838A12-3A1A-409F-B55C-64969E97CDD8}" type="pres">
      <dgm:prSet presAssocID="{F4859A14-269F-444A-BC61-C20EB006654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C2DDE5F-01C6-42A5-B7C4-012626046042}" type="pres">
      <dgm:prSet presAssocID="{2EBE3500-1AE2-4A60-828C-6B0735BEEE37}" presName="sibTrans" presStyleCnt="0"/>
      <dgm:spPr/>
    </dgm:pt>
    <dgm:pt modelId="{0B373AE9-043A-4165-A13B-8BDA97D07D1B}" type="pres">
      <dgm:prSet presAssocID="{875BCE90-0840-4F4E-BD92-7DDFDBC4FAAA}" presName="composite" presStyleCnt="0"/>
      <dgm:spPr/>
    </dgm:pt>
    <dgm:pt modelId="{910DEB13-6E17-42F4-B149-D1EB9003B62E}" type="pres">
      <dgm:prSet presAssocID="{875BCE90-0840-4F4E-BD92-7DDFDBC4FAAA}" presName="bentUpArrow1" presStyleLbl="alignImgPlace1" presStyleIdx="2" presStyleCnt="3"/>
      <dgm:spPr/>
    </dgm:pt>
    <dgm:pt modelId="{3F339B65-8803-46D6-BED0-3A50F9DBFBA5}" type="pres">
      <dgm:prSet presAssocID="{875BCE90-0840-4F4E-BD92-7DDFDBC4FAAA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CFF490A9-7452-47A6-A07D-7333E60FE4DB}" type="pres">
      <dgm:prSet presAssocID="{875BCE90-0840-4F4E-BD92-7DDFDBC4FAAA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C224631-8C01-4328-8039-803891F59011}" type="pres">
      <dgm:prSet presAssocID="{5DBF0C96-07A8-4D39-A889-F05DDF47CB89}" presName="sibTrans" presStyleCnt="0"/>
      <dgm:spPr/>
    </dgm:pt>
    <dgm:pt modelId="{F7AFD8E8-623D-408F-BD94-157069CDEB5C}" type="pres">
      <dgm:prSet presAssocID="{45AE3905-02FB-47F3-9361-EEA907C8DEB0}" presName="composite" presStyleCnt="0"/>
      <dgm:spPr/>
    </dgm:pt>
    <dgm:pt modelId="{7D461DFE-02BD-4187-BA15-92DD57C0C902}" type="pres">
      <dgm:prSet presAssocID="{45AE3905-02FB-47F3-9361-EEA907C8DEB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5220715-F3B3-4D78-AB33-1B64DD1BFE12}" type="presOf" srcId="{875BCE90-0840-4F4E-BD92-7DDFDBC4FAAA}" destId="{3F339B65-8803-46D6-BED0-3A50F9DBFBA5}" srcOrd="0" destOrd="0" presId="urn:microsoft.com/office/officeart/2005/8/layout/StepDownProcess"/>
    <dgm:cxn modelId="{53F88316-4DAF-408F-A7E4-A52D71A39AAA}" srcId="{DA992888-B060-4553-8C0D-4884E1AE49BA}" destId="{875BCE90-0840-4F4E-BD92-7DDFDBC4FAAA}" srcOrd="2" destOrd="0" parTransId="{33166D1E-E5A5-4E5D-BBED-DDB472A5E67F}" sibTransId="{5DBF0C96-07A8-4D39-A889-F05DDF47CB89}"/>
    <dgm:cxn modelId="{79902F32-A478-4F91-824F-8072826A7F5C}" srcId="{DA992888-B060-4553-8C0D-4884E1AE49BA}" destId="{4DB67132-4C19-4FB5-97F3-93FEC4C63D11}" srcOrd="0" destOrd="0" parTransId="{E0AB1F6E-58AB-49ED-9F9C-1315249E8AD8}" sibTransId="{84895A21-84EF-48CA-9EBC-DCE239842908}"/>
    <dgm:cxn modelId="{C36E8B5E-1121-4040-BBAC-E3437AB3CA2D}" type="presOf" srcId="{45AE3905-02FB-47F3-9361-EEA907C8DEB0}" destId="{7D461DFE-02BD-4187-BA15-92DD57C0C902}" srcOrd="0" destOrd="0" presId="urn:microsoft.com/office/officeart/2005/8/layout/StepDownProcess"/>
    <dgm:cxn modelId="{A16A1176-B743-4A27-AEFD-B196D867701F}" type="presOf" srcId="{4DB67132-4C19-4FB5-97F3-93FEC4C63D11}" destId="{3601A525-49A0-49D5-B8B6-60D7700B4073}" srcOrd="0" destOrd="0" presId="urn:microsoft.com/office/officeart/2005/8/layout/StepDownProcess"/>
    <dgm:cxn modelId="{F400887D-0412-4FDF-AE4E-D1C17137DFD4}" type="presOf" srcId="{F4859A14-269F-444A-BC61-C20EB0066542}" destId="{FE1FE0AA-ADCF-41CD-AA94-EC5F259994C2}" srcOrd="0" destOrd="0" presId="urn:microsoft.com/office/officeart/2005/8/layout/StepDownProcess"/>
    <dgm:cxn modelId="{5E8A1182-6BF2-4E63-9D8F-4BB883FC1838}" type="presOf" srcId="{DA992888-B060-4553-8C0D-4884E1AE49BA}" destId="{B1712236-D204-40A7-ACFB-DFE57363E6C3}" srcOrd="0" destOrd="0" presId="urn:microsoft.com/office/officeart/2005/8/layout/StepDownProcess"/>
    <dgm:cxn modelId="{C8EE5783-8CDF-46C6-90F3-BDD1BEBF90BE}" srcId="{DA992888-B060-4553-8C0D-4884E1AE49BA}" destId="{F4859A14-269F-444A-BC61-C20EB0066542}" srcOrd="1" destOrd="0" parTransId="{445D740E-83BE-4386-BBAD-AB981AE299A0}" sibTransId="{2EBE3500-1AE2-4A60-828C-6B0735BEEE37}"/>
    <dgm:cxn modelId="{442B0DF2-E04A-4A30-A259-2CA7A3C697A3}" srcId="{DA992888-B060-4553-8C0D-4884E1AE49BA}" destId="{45AE3905-02FB-47F3-9361-EEA907C8DEB0}" srcOrd="3" destOrd="0" parTransId="{96428D18-E7A8-472F-8AAE-EA373FB8C313}" sibTransId="{1A4AD2E9-C5D0-4CDE-8192-180862CF12A6}"/>
    <dgm:cxn modelId="{16602DC3-5275-45EC-BDED-BD5DC18F1911}" type="presParOf" srcId="{B1712236-D204-40A7-ACFB-DFE57363E6C3}" destId="{2528E89D-AF21-46EC-9BAE-B8C1034B4191}" srcOrd="0" destOrd="0" presId="urn:microsoft.com/office/officeart/2005/8/layout/StepDownProcess"/>
    <dgm:cxn modelId="{E5DF3418-C5FA-4990-955E-2A3D5CFC58AD}" type="presParOf" srcId="{2528E89D-AF21-46EC-9BAE-B8C1034B4191}" destId="{64AF0E3C-2F09-4157-8881-26FF1B82ECCB}" srcOrd="0" destOrd="0" presId="urn:microsoft.com/office/officeart/2005/8/layout/StepDownProcess"/>
    <dgm:cxn modelId="{12CBA1D4-EA8D-4546-8619-DDB1F54713B6}" type="presParOf" srcId="{2528E89D-AF21-46EC-9BAE-B8C1034B4191}" destId="{3601A525-49A0-49D5-B8B6-60D7700B4073}" srcOrd="1" destOrd="0" presId="urn:microsoft.com/office/officeart/2005/8/layout/StepDownProcess"/>
    <dgm:cxn modelId="{FC4E4783-F40C-4E9F-BF65-49EB8E1E1BB0}" type="presParOf" srcId="{2528E89D-AF21-46EC-9BAE-B8C1034B4191}" destId="{1AF57BF7-2EAD-46E2-BC32-C9AA03FE26BC}" srcOrd="2" destOrd="0" presId="urn:microsoft.com/office/officeart/2005/8/layout/StepDownProcess"/>
    <dgm:cxn modelId="{8E45E1F0-9FC0-4C11-80F8-EF8C92D5662F}" type="presParOf" srcId="{B1712236-D204-40A7-ACFB-DFE57363E6C3}" destId="{CB63DB21-DA03-4478-A120-612FF5DE8FC4}" srcOrd="1" destOrd="0" presId="urn:microsoft.com/office/officeart/2005/8/layout/StepDownProcess"/>
    <dgm:cxn modelId="{6F59D5A1-CBE4-4D6C-9C1F-6F7DA95D933E}" type="presParOf" srcId="{B1712236-D204-40A7-ACFB-DFE57363E6C3}" destId="{5F9F629F-842C-4169-90F3-E649B01D6114}" srcOrd="2" destOrd="0" presId="urn:microsoft.com/office/officeart/2005/8/layout/StepDownProcess"/>
    <dgm:cxn modelId="{6EE7BD67-DE1E-43C5-B475-74696D1AEC30}" type="presParOf" srcId="{5F9F629F-842C-4169-90F3-E649B01D6114}" destId="{D719EF2D-7C39-4ECE-B5A6-45E9AAF8E9BF}" srcOrd="0" destOrd="0" presId="urn:microsoft.com/office/officeart/2005/8/layout/StepDownProcess"/>
    <dgm:cxn modelId="{46B0FC01-6746-4B6A-B77D-BAA3FCC33BF6}" type="presParOf" srcId="{5F9F629F-842C-4169-90F3-E649B01D6114}" destId="{FE1FE0AA-ADCF-41CD-AA94-EC5F259994C2}" srcOrd="1" destOrd="0" presId="urn:microsoft.com/office/officeart/2005/8/layout/StepDownProcess"/>
    <dgm:cxn modelId="{2D0A219F-46C2-4F85-A3B8-4B7887AD40B1}" type="presParOf" srcId="{5F9F629F-842C-4169-90F3-E649B01D6114}" destId="{48838A12-3A1A-409F-B55C-64969E97CDD8}" srcOrd="2" destOrd="0" presId="urn:microsoft.com/office/officeart/2005/8/layout/StepDownProcess"/>
    <dgm:cxn modelId="{FD4EC84D-6FD1-4DA7-95C1-4E5B1CA49CD4}" type="presParOf" srcId="{B1712236-D204-40A7-ACFB-DFE57363E6C3}" destId="{1C2DDE5F-01C6-42A5-B7C4-012626046042}" srcOrd="3" destOrd="0" presId="urn:microsoft.com/office/officeart/2005/8/layout/StepDownProcess"/>
    <dgm:cxn modelId="{6F2B73EA-45A4-4B96-9161-6A14E96B6639}" type="presParOf" srcId="{B1712236-D204-40A7-ACFB-DFE57363E6C3}" destId="{0B373AE9-043A-4165-A13B-8BDA97D07D1B}" srcOrd="4" destOrd="0" presId="urn:microsoft.com/office/officeart/2005/8/layout/StepDownProcess"/>
    <dgm:cxn modelId="{1F8A9F1C-4047-49F7-BE5F-5A2EA2784238}" type="presParOf" srcId="{0B373AE9-043A-4165-A13B-8BDA97D07D1B}" destId="{910DEB13-6E17-42F4-B149-D1EB9003B62E}" srcOrd="0" destOrd="0" presId="urn:microsoft.com/office/officeart/2005/8/layout/StepDownProcess"/>
    <dgm:cxn modelId="{FE53C306-DE39-4065-BB21-A02D9D3849F2}" type="presParOf" srcId="{0B373AE9-043A-4165-A13B-8BDA97D07D1B}" destId="{3F339B65-8803-46D6-BED0-3A50F9DBFBA5}" srcOrd="1" destOrd="0" presId="urn:microsoft.com/office/officeart/2005/8/layout/StepDownProcess"/>
    <dgm:cxn modelId="{0AE2657C-3412-409D-92F7-6D22DEFF3D28}" type="presParOf" srcId="{0B373AE9-043A-4165-A13B-8BDA97D07D1B}" destId="{CFF490A9-7452-47A6-A07D-7333E60FE4DB}" srcOrd="2" destOrd="0" presId="urn:microsoft.com/office/officeart/2005/8/layout/StepDownProcess"/>
    <dgm:cxn modelId="{16D45BDC-E842-4580-9E04-EB49349F2EEA}" type="presParOf" srcId="{B1712236-D204-40A7-ACFB-DFE57363E6C3}" destId="{3C224631-8C01-4328-8039-803891F59011}" srcOrd="5" destOrd="0" presId="urn:microsoft.com/office/officeart/2005/8/layout/StepDownProcess"/>
    <dgm:cxn modelId="{51065CB5-0D3D-436B-BC0A-14BF1843C42F}" type="presParOf" srcId="{B1712236-D204-40A7-ACFB-DFE57363E6C3}" destId="{F7AFD8E8-623D-408F-BD94-157069CDEB5C}" srcOrd="6" destOrd="0" presId="urn:microsoft.com/office/officeart/2005/8/layout/StepDownProcess"/>
    <dgm:cxn modelId="{80626A94-C3BA-4055-A480-BEE372F54142}" type="presParOf" srcId="{F7AFD8E8-623D-408F-BD94-157069CDEB5C}" destId="{7D461DFE-02BD-4187-BA15-92DD57C0C90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DD017-281B-4213-A4F8-982AAE12020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080ED7AA-A3E2-4DF6-AB04-25280014DFBB}">
      <dgm:prSet phldrT="[Tekst]" custT="1"/>
      <dgm:spPr/>
      <dgm:t>
        <a:bodyPr/>
        <a:lstStyle/>
        <a:p>
          <a:r>
            <a:rPr lang="nl-NL" sz="1600" dirty="0">
              <a:solidFill>
                <a:schemeClr val="tx1"/>
              </a:solidFill>
            </a:rPr>
            <a:t>Typeer relatie met SO</a:t>
          </a:r>
        </a:p>
        <a:p>
          <a:r>
            <a:rPr lang="nl-NL" sz="1600" dirty="0">
              <a:solidFill>
                <a:schemeClr val="tx1"/>
              </a:solidFill>
            </a:rPr>
            <a:t>Houd rekening met psychopathologie</a:t>
          </a:r>
        </a:p>
        <a:p>
          <a:r>
            <a:rPr lang="nl-NL" sz="1600" dirty="0">
              <a:solidFill>
                <a:schemeClr val="tx1"/>
              </a:solidFill>
            </a:rPr>
            <a:t>Verricht een risicotaxatie</a:t>
          </a:r>
        </a:p>
      </dgm:t>
    </dgm:pt>
    <dgm:pt modelId="{0B9795C7-D7BE-424E-8ABF-9D26321092B3}" type="parTrans" cxnId="{660E6372-0F29-4D84-B49F-4479402A27FE}">
      <dgm:prSet/>
      <dgm:spPr/>
      <dgm:t>
        <a:bodyPr/>
        <a:lstStyle/>
        <a:p>
          <a:endParaRPr lang="nl-NL"/>
        </a:p>
      </dgm:t>
    </dgm:pt>
    <dgm:pt modelId="{228DCF39-3584-470E-A1F6-C941BC1DF9F5}" type="sibTrans" cxnId="{660E6372-0F29-4D84-B49F-4479402A27FE}">
      <dgm:prSet/>
      <dgm:spPr/>
      <dgm:t>
        <a:bodyPr/>
        <a:lstStyle/>
        <a:p>
          <a:endParaRPr lang="nl-NL"/>
        </a:p>
      </dgm:t>
    </dgm:pt>
    <dgm:pt modelId="{7AB1EF93-AAEF-4928-9378-F1DDE7B6E8FE}">
      <dgm:prSet phldrT="[Tekst]" custT="1"/>
      <dgm:spPr/>
      <dgm:t>
        <a:bodyPr/>
        <a:lstStyle/>
        <a:p>
          <a:r>
            <a:rPr lang="nl-NL" sz="1600" dirty="0">
              <a:solidFill>
                <a:schemeClr val="tx1"/>
              </a:solidFill>
            </a:rPr>
            <a:t>Stopgesprek?</a:t>
          </a:r>
        </a:p>
        <a:p>
          <a:r>
            <a:rPr lang="nl-NL" sz="1600" dirty="0">
              <a:solidFill>
                <a:schemeClr val="tx1"/>
              </a:solidFill>
            </a:rPr>
            <a:t>Veiligheidsmaatregelen SO?</a:t>
          </a:r>
        </a:p>
        <a:p>
          <a:r>
            <a:rPr lang="nl-NL" sz="1600" dirty="0">
              <a:solidFill>
                <a:schemeClr val="tx1"/>
              </a:solidFill>
            </a:rPr>
            <a:t>Straffen of maatregelen?</a:t>
          </a:r>
        </a:p>
        <a:p>
          <a:r>
            <a:rPr lang="nl-NL" sz="1600" dirty="0">
              <a:solidFill>
                <a:schemeClr val="tx1"/>
              </a:solidFill>
            </a:rPr>
            <a:t>Verboden of geboden?</a:t>
          </a:r>
        </a:p>
        <a:p>
          <a:r>
            <a:rPr lang="nl-NL" sz="1600" dirty="0">
              <a:solidFill>
                <a:schemeClr val="tx1"/>
              </a:solidFill>
            </a:rPr>
            <a:t>Mediatie of zorg?</a:t>
          </a:r>
        </a:p>
        <a:p>
          <a:r>
            <a:rPr lang="nl-NL" sz="1600" dirty="0">
              <a:solidFill>
                <a:schemeClr val="tx1"/>
              </a:solidFill>
            </a:rPr>
            <a:t>Afstemming!</a:t>
          </a:r>
        </a:p>
      </dgm:t>
    </dgm:pt>
    <dgm:pt modelId="{38DA3867-689A-47D4-8F54-0BA12855C74E}" type="parTrans" cxnId="{EDA2146C-9E7E-4DB8-8233-F76BCAD6134F}">
      <dgm:prSet/>
      <dgm:spPr/>
      <dgm:t>
        <a:bodyPr/>
        <a:lstStyle/>
        <a:p>
          <a:endParaRPr lang="nl-NL"/>
        </a:p>
      </dgm:t>
    </dgm:pt>
    <dgm:pt modelId="{8E69F062-60F3-4BD9-9D7A-4174FDB401CC}" type="sibTrans" cxnId="{EDA2146C-9E7E-4DB8-8233-F76BCAD6134F}">
      <dgm:prSet/>
      <dgm:spPr/>
      <dgm:t>
        <a:bodyPr/>
        <a:lstStyle/>
        <a:p>
          <a:endParaRPr lang="nl-NL"/>
        </a:p>
      </dgm:t>
    </dgm:pt>
    <dgm:pt modelId="{4438E001-3898-4E2B-BCE1-FA6AC2B40BAC}">
      <dgm:prSet phldrT="[Tekst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nl-NL" sz="1600" dirty="0">
              <a:solidFill>
                <a:schemeClr val="tx1"/>
              </a:solidFill>
            </a:rPr>
            <a:t>Bepaal doel van SO</a:t>
          </a:r>
        </a:p>
        <a:p>
          <a:r>
            <a:rPr lang="nl-NL" sz="1600" dirty="0">
              <a:solidFill>
                <a:schemeClr val="tx1"/>
              </a:solidFill>
            </a:rPr>
            <a:t>Houd rekening met psychopathologie SO</a:t>
          </a:r>
        </a:p>
        <a:p>
          <a:r>
            <a:rPr lang="nl-NL" sz="1600" dirty="0">
              <a:solidFill>
                <a:schemeClr val="tx1"/>
              </a:solidFill>
            </a:rPr>
            <a:t>Verzamel stalking gegevens</a:t>
          </a:r>
        </a:p>
        <a:p>
          <a:r>
            <a:rPr lang="nl-NL" sz="1600" dirty="0">
              <a:solidFill>
                <a:schemeClr val="tx1"/>
              </a:solidFill>
            </a:rPr>
            <a:t>Houd rekening met gedrag SO</a:t>
          </a:r>
        </a:p>
      </dgm:t>
    </dgm:pt>
    <dgm:pt modelId="{B14920D7-222B-43D8-A68B-619DA8D7970D}" type="parTrans" cxnId="{CF44E3A2-0A63-4557-ADAB-6838FD7FD506}">
      <dgm:prSet/>
      <dgm:spPr/>
      <dgm:t>
        <a:bodyPr/>
        <a:lstStyle/>
        <a:p>
          <a:endParaRPr lang="nl-NL"/>
        </a:p>
      </dgm:t>
    </dgm:pt>
    <dgm:pt modelId="{42FCE67F-5BA1-4751-BFC2-E459530EB280}" type="sibTrans" cxnId="{CF44E3A2-0A63-4557-ADAB-6838FD7FD506}">
      <dgm:prSet/>
      <dgm:spPr/>
      <dgm:t>
        <a:bodyPr/>
        <a:lstStyle/>
        <a:p>
          <a:endParaRPr lang="nl-NL"/>
        </a:p>
      </dgm:t>
    </dgm:pt>
    <dgm:pt modelId="{E026B362-54CF-4941-9031-B4B8C05540DB}" type="pres">
      <dgm:prSet presAssocID="{F26DD017-281B-4213-A4F8-982AAE12020C}" presName="compositeShape" presStyleCnt="0">
        <dgm:presLayoutVars>
          <dgm:chMax val="7"/>
          <dgm:dir/>
          <dgm:resizeHandles val="exact"/>
        </dgm:presLayoutVars>
      </dgm:prSet>
      <dgm:spPr/>
    </dgm:pt>
    <dgm:pt modelId="{249FC5E9-D4EE-403A-A805-326502024B6D}" type="pres">
      <dgm:prSet presAssocID="{F26DD017-281B-4213-A4F8-982AAE12020C}" presName="wedge1" presStyleLbl="node1" presStyleIdx="0" presStyleCnt="3"/>
      <dgm:spPr/>
    </dgm:pt>
    <dgm:pt modelId="{3F17FA8B-CDAB-4317-AF46-B94B804D2E9F}" type="pres">
      <dgm:prSet presAssocID="{F26DD017-281B-4213-A4F8-982AAE12020C}" presName="dummy1a" presStyleCnt="0"/>
      <dgm:spPr/>
    </dgm:pt>
    <dgm:pt modelId="{C7A7537D-2C7A-4182-94CA-1CF975ACB7B2}" type="pres">
      <dgm:prSet presAssocID="{F26DD017-281B-4213-A4F8-982AAE12020C}" presName="dummy1b" presStyleCnt="0"/>
      <dgm:spPr/>
    </dgm:pt>
    <dgm:pt modelId="{79234A4D-9F08-483A-A9B8-9461E3FC54F4}" type="pres">
      <dgm:prSet presAssocID="{F26DD017-281B-4213-A4F8-982AAE12020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86FB08C-2399-4249-8AB6-2ED1BC413E15}" type="pres">
      <dgm:prSet presAssocID="{F26DD017-281B-4213-A4F8-982AAE12020C}" presName="wedge2" presStyleLbl="node1" presStyleIdx="1" presStyleCnt="3" custLinFactNeighborY="-734"/>
      <dgm:spPr/>
    </dgm:pt>
    <dgm:pt modelId="{19A00825-FABB-4F22-B528-080C63517264}" type="pres">
      <dgm:prSet presAssocID="{F26DD017-281B-4213-A4F8-982AAE12020C}" presName="dummy2a" presStyleCnt="0"/>
      <dgm:spPr/>
    </dgm:pt>
    <dgm:pt modelId="{6EC75200-C3D5-497E-AA1E-A5F5676204F1}" type="pres">
      <dgm:prSet presAssocID="{F26DD017-281B-4213-A4F8-982AAE12020C}" presName="dummy2b" presStyleCnt="0"/>
      <dgm:spPr/>
    </dgm:pt>
    <dgm:pt modelId="{0DF8E367-86C2-46F1-872F-0A86E7D7E26B}" type="pres">
      <dgm:prSet presAssocID="{F26DD017-281B-4213-A4F8-982AAE12020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9F9E257-D2E7-4E95-ADEB-CFDA5CEA972A}" type="pres">
      <dgm:prSet presAssocID="{F26DD017-281B-4213-A4F8-982AAE12020C}" presName="wedge3" presStyleLbl="node1" presStyleIdx="2" presStyleCnt="3"/>
      <dgm:spPr/>
    </dgm:pt>
    <dgm:pt modelId="{2B8E9628-F3B3-43A2-965A-CCD8D211DBF1}" type="pres">
      <dgm:prSet presAssocID="{F26DD017-281B-4213-A4F8-982AAE12020C}" presName="dummy3a" presStyleCnt="0"/>
      <dgm:spPr/>
    </dgm:pt>
    <dgm:pt modelId="{27E3066F-9525-4169-986D-6BF7AF7C5CF1}" type="pres">
      <dgm:prSet presAssocID="{F26DD017-281B-4213-A4F8-982AAE12020C}" presName="dummy3b" presStyleCnt="0"/>
      <dgm:spPr/>
    </dgm:pt>
    <dgm:pt modelId="{1FD58E43-8C95-48EA-A708-736095B28AD4}" type="pres">
      <dgm:prSet presAssocID="{F26DD017-281B-4213-A4F8-982AAE12020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F8E90F8-D11C-4720-885B-BED4106B630F}" type="pres">
      <dgm:prSet presAssocID="{228DCF39-3584-470E-A1F6-C941BC1DF9F5}" presName="arrowWedge1" presStyleLbl="fgSibTrans2D1" presStyleIdx="0" presStyleCnt="3"/>
      <dgm:spPr/>
    </dgm:pt>
    <dgm:pt modelId="{7E7E5575-0979-4172-AE00-44155B6DB99F}" type="pres">
      <dgm:prSet presAssocID="{8E69F062-60F3-4BD9-9D7A-4174FDB401CC}" presName="arrowWedge2" presStyleLbl="fgSibTrans2D1" presStyleIdx="1" presStyleCnt="3" custLinFactNeighborX="477" custLinFactNeighborY="881"/>
      <dgm:spPr/>
    </dgm:pt>
    <dgm:pt modelId="{58F9330E-3F1C-4F75-B522-8A0FFA6D2CBD}" type="pres">
      <dgm:prSet presAssocID="{42FCE67F-5BA1-4751-BFC2-E459530EB280}" presName="arrowWedge3" presStyleLbl="fgSibTrans2D1" presStyleIdx="2" presStyleCnt="3"/>
      <dgm:spPr/>
    </dgm:pt>
  </dgm:ptLst>
  <dgm:cxnLst>
    <dgm:cxn modelId="{F7771443-0C17-49B6-BDB1-95A4420E1ACC}" type="presOf" srcId="{4438E001-3898-4E2B-BCE1-FA6AC2B40BAC}" destId="{1FD58E43-8C95-48EA-A708-736095B28AD4}" srcOrd="1" destOrd="0" presId="urn:microsoft.com/office/officeart/2005/8/layout/cycle8"/>
    <dgm:cxn modelId="{EDA2146C-9E7E-4DB8-8233-F76BCAD6134F}" srcId="{F26DD017-281B-4213-A4F8-982AAE12020C}" destId="{7AB1EF93-AAEF-4928-9378-F1DDE7B6E8FE}" srcOrd="1" destOrd="0" parTransId="{38DA3867-689A-47D4-8F54-0BA12855C74E}" sibTransId="{8E69F062-60F3-4BD9-9D7A-4174FDB401CC}"/>
    <dgm:cxn modelId="{660E6372-0F29-4D84-B49F-4479402A27FE}" srcId="{F26DD017-281B-4213-A4F8-982AAE12020C}" destId="{080ED7AA-A3E2-4DF6-AB04-25280014DFBB}" srcOrd="0" destOrd="0" parTransId="{0B9795C7-D7BE-424E-8ABF-9D26321092B3}" sibTransId="{228DCF39-3584-470E-A1F6-C941BC1DF9F5}"/>
    <dgm:cxn modelId="{C3660675-CC47-4E9A-AF07-F4D3BF688FDE}" type="presOf" srcId="{7AB1EF93-AAEF-4928-9378-F1DDE7B6E8FE}" destId="{286FB08C-2399-4249-8AB6-2ED1BC413E15}" srcOrd="0" destOrd="0" presId="urn:microsoft.com/office/officeart/2005/8/layout/cycle8"/>
    <dgm:cxn modelId="{ACA99A92-E124-46F2-B1CD-CF045383DAF0}" type="presOf" srcId="{4438E001-3898-4E2B-BCE1-FA6AC2B40BAC}" destId="{39F9E257-D2E7-4E95-ADEB-CFDA5CEA972A}" srcOrd="0" destOrd="0" presId="urn:microsoft.com/office/officeart/2005/8/layout/cycle8"/>
    <dgm:cxn modelId="{CF44E3A2-0A63-4557-ADAB-6838FD7FD506}" srcId="{F26DD017-281B-4213-A4F8-982AAE12020C}" destId="{4438E001-3898-4E2B-BCE1-FA6AC2B40BAC}" srcOrd="2" destOrd="0" parTransId="{B14920D7-222B-43D8-A68B-619DA8D7970D}" sibTransId="{42FCE67F-5BA1-4751-BFC2-E459530EB280}"/>
    <dgm:cxn modelId="{22F2CBB8-B6F5-4462-B245-470B18A30245}" type="presOf" srcId="{080ED7AA-A3E2-4DF6-AB04-25280014DFBB}" destId="{249FC5E9-D4EE-403A-A805-326502024B6D}" srcOrd="0" destOrd="0" presId="urn:microsoft.com/office/officeart/2005/8/layout/cycle8"/>
    <dgm:cxn modelId="{B6588FBA-65E6-4AA8-9A1B-E963084BD232}" type="presOf" srcId="{7AB1EF93-AAEF-4928-9378-F1DDE7B6E8FE}" destId="{0DF8E367-86C2-46F1-872F-0A86E7D7E26B}" srcOrd="1" destOrd="0" presId="urn:microsoft.com/office/officeart/2005/8/layout/cycle8"/>
    <dgm:cxn modelId="{BE801CED-A42B-4C81-949A-77DD9D50BA8E}" type="presOf" srcId="{080ED7AA-A3E2-4DF6-AB04-25280014DFBB}" destId="{79234A4D-9F08-483A-A9B8-9461E3FC54F4}" srcOrd="1" destOrd="0" presId="urn:microsoft.com/office/officeart/2005/8/layout/cycle8"/>
    <dgm:cxn modelId="{58FE98FE-26F1-452D-90EA-FA1287426856}" type="presOf" srcId="{F26DD017-281B-4213-A4F8-982AAE12020C}" destId="{E026B362-54CF-4941-9031-B4B8C05540DB}" srcOrd="0" destOrd="0" presId="urn:microsoft.com/office/officeart/2005/8/layout/cycle8"/>
    <dgm:cxn modelId="{1AD2BE93-278B-46F2-97D7-967AFD519452}" type="presParOf" srcId="{E026B362-54CF-4941-9031-B4B8C05540DB}" destId="{249FC5E9-D4EE-403A-A805-326502024B6D}" srcOrd="0" destOrd="0" presId="urn:microsoft.com/office/officeart/2005/8/layout/cycle8"/>
    <dgm:cxn modelId="{6415CD16-702D-49D1-8977-44B5A502DD21}" type="presParOf" srcId="{E026B362-54CF-4941-9031-B4B8C05540DB}" destId="{3F17FA8B-CDAB-4317-AF46-B94B804D2E9F}" srcOrd="1" destOrd="0" presId="urn:microsoft.com/office/officeart/2005/8/layout/cycle8"/>
    <dgm:cxn modelId="{25B23D6B-A3D3-42C1-B818-46C004628083}" type="presParOf" srcId="{E026B362-54CF-4941-9031-B4B8C05540DB}" destId="{C7A7537D-2C7A-4182-94CA-1CF975ACB7B2}" srcOrd="2" destOrd="0" presId="urn:microsoft.com/office/officeart/2005/8/layout/cycle8"/>
    <dgm:cxn modelId="{A15B5757-1109-4F5F-8222-D123644AF9E7}" type="presParOf" srcId="{E026B362-54CF-4941-9031-B4B8C05540DB}" destId="{79234A4D-9F08-483A-A9B8-9461E3FC54F4}" srcOrd="3" destOrd="0" presId="urn:microsoft.com/office/officeart/2005/8/layout/cycle8"/>
    <dgm:cxn modelId="{335E0FD5-5DAE-4EBC-AD2B-17D973E5A310}" type="presParOf" srcId="{E026B362-54CF-4941-9031-B4B8C05540DB}" destId="{286FB08C-2399-4249-8AB6-2ED1BC413E15}" srcOrd="4" destOrd="0" presId="urn:microsoft.com/office/officeart/2005/8/layout/cycle8"/>
    <dgm:cxn modelId="{9C05D4E3-C57A-49C9-A18A-9A9C34910297}" type="presParOf" srcId="{E026B362-54CF-4941-9031-B4B8C05540DB}" destId="{19A00825-FABB-4F22-B528-080C63517264}" srcOrd="5" destOrd="0" presId="urn:microsoft.com/office/officeart/2005/8/layout/cycle8"/>
    <dgm:cxn modelId="{BF93BBAC-01F0-44B3-AD99-419171F7917C}" type="presParOf" srcId="{E026B362-54CF-4941-9031-B4B8C05540DB}" destId="{6EC75200-C3D5-497E-AA1E-A5F5676204F1}" srcOrd="6" destOrd="0" presId="urn:microsoft.com/office/officeart/2005/8/layout/cycle8"/>
    <dgm:cxn modelId="{059017C7-28AA-4FE5-938F-F50AEC3C15DF}" type="presParOf" srcId="{E026B362-54CF-4941-9031-B4B8C05540DB}" destId="{0DF8E367-86C2-46F1-872F-0A86E7D7E26B}" srcOrd="7" destOrd="0" presId="urn:microsoft.com/office/officeart/2005/8/layout/cycle8"/>
    <dgm:cxn modelId="{4E182C79-8C8D-4716-B01B-56D6179D6954}" type="presParOf" srcId="{E026B362-54CF-4941-9031-B4B8C05540DB}" destId="{39F9E257-D2E7-4E95-ADEB-CFDA5CEA972A}" srcOrd="8" destOrd="0" presId="urn:microsoft.com/office/officeart/2005/8/layout/cycle8"/>
    <dgm:cxn modelId="{1A5764C8-1F40-43C7-91E7-504ABEDAC55D}" type="presParOf" srcId="{E026B362-54CF-4941-9031-B4B8C05540DB}" destId="{2B8E9628-F3B3-43A2-965A-CCD8D211DBF1}" srcOrd="9" destOrd="0" presId="urn:microsoft.com/office/officeart/2005/8/layout/cycle8"/>
    <dgm:cxn modelId="{36F8B9AD-B3BE-4483-8EDE-02668A987135}" type="presParOf" srcId="{E026B362-54CF-4941-9031-B4B8C05540DB}" destId="{27E3066F-9525-4169-986D-6BF7AF7C5CF1}" srcOrd="10" destOrd="0" presId="urn:microsoft.com/office/officeart/2005/8/layout/cycle8"/>
    <dgm:cxn modelId="{EB979D67-1725-4CAF-9D3A-5020BB06E279}" type="presParOf" srcId="{E026B362-54CF-4941-9031-B4B8C05540DB}" destId="{1FD58E43-8C95-48EA-A708-736095B28AD4}" srcOrd="11" destOrd="0" presId="urn:microsoft.com/office/officeart/2005/8/layout/cycle8"/>
    <dgm:cxn modelId="{5B8AD02A-FDDC-4A95-B6B5-A36B2404E20C}" type="presParOf" srcId="{E026B362-54CF-4941-9031-B4B8C05540DB}" destId="{5F8E90F8-D11C-4720-885B-BED4106B630F}" srcOrd="12" destOrd="0" presId="urn:microsoft.com/office/officeart/2005/8/layout/cycle8"/>
    <dgm:cxn modelId="{C0D80E63-7731-4479-9C38-1DA7A0AA080B}" type="presParOf" srcId="{E026B362-54CF-4941-9031-B4B8C05540DB}" destId="{7E7E5575-0979-4172-AE00-44155B6DB99F}" srcOrd="13" destOrd="0" presId="urn:microsoft.com/office/officeart/2005/8/layout/cycle8"/>
    <dgm:cxn modelId="{10D27328-758D-4DEE-962A-0F233F33B7A6}" type="presParOf" srcId="{E026B362-54CF-4941-9031-B4B8C05540DB}" destId="{58F9330E-3F1C-4F75-B522-8A0FFA6D2CB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F0E3C-2F09-4157-8881-26FF1B82ECCB}">
      <dsp:nvSpPr>
        <dsp:cNvPr id="0" name=""/>
        <dsp:cNvSpPr/>
      </dsp:nvSpPr>
      <dsp:spPr>
        <a:xfrm rot="5400000">
          <a:off x="1562873" y="1088170"/>
          <a:ext cx="955649" cy="10879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1A525-49A0-49D5-B8B6-60D7700B4073}">
      <dsp:nvSpPr>
        <dsp:cNvPr id="0" name=""/>
        <dsp:cNvSpPr/>
      </dsp:nvSpPr>
      <dsp:spPr>
        <a:xfrm>
          <a:off x="1309684" y="28813"/>
          <a:ext cx="1608751" cy="112607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227.000 gevallen</a:t>
          </a:r>
        </a:p>
      </dsp:txBody>
      <dsp:txXfrm>
        <a:off x="1364664" y="83793"/>
        <a:ext cx="1498791" cy="1016114"/>
      </dsp:txXfrm>
    </dsp:sp>
    <dsp:sp modelId="{1AF57BF7-2EAD-46E2-BC32-C9AA03FE26BC}">
      <dsp:nvSpPr>
        <dsp:cNvPr id="0" name=""/>
        <dsp:cNvSpPr/>
      </dsp:nvSpPr>
      <dsp:spPr>
        <a:xfrm>
          <a:off x="2918436" y="136209"/>
          <a:ext cx="1170052" cy="91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9EF2D-7C39-4ECE-B5A6-45E9AAF8E9BF}">
      <dsp:nvSpPr>
        <dsp:cNvPr id="0" name=""/>
        <dsp:cNvSpPr/>
      </dsp:nvSpPr>
      <dsp:spPr>
        <a:xfrm rot="5400000">
          <a:off x="2896700" y="2353123"/>
          <a:ext cx="955649" cy="10879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FE0AA-ADCF-41CD-AA94-EC5F259994C2}">
      <dsp:nvSpPr>
        <dsp:cNvPr id="0" name=""/>
        <dsp:cNvSpPr/>
      </dsp:nvSpPr>
      <dsp:spPr>
        <a:xfrm>
          <a:off x="2643510" y="1293765"/>
          <a:ext cx="1608751" cy="112607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3.200 registraties</a:t>
          </a:r>
        </a:p>
      </dsp:txBody>
      <dsp:txXfrm>
        <a:off x="2698490" y="1348745"/>
        <a:ext cx="1498791" cy="1016114"/>
      </dsp:txXfrm>
    </dsp:sp>
    <dsp:sp modelId="{48838A12-3A1A-409F-B55C-64969E97CDD8}">
      <dsp:nvSpPr>
        <dsp:cNvPr id="0" name=""/>
        <dsp:cNvSpPr/>
      </dsp:nvSpPr>
      <dsp:spPr>
        <a:xfrm>
          <a:off x="4252262" y="1401162"/>
          <a:ext cx="1170052" cy="91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DEB13-6E17-42F4-B149-D1EB9003B62E}">
      <dsp:nvSpPr>
        <dsp:cNvPr id="0" name=""/>
        <dsp:cNvSpPr/>
      </dsp:nvSpPr>
      <dsp:spPr>
        <a:xfrm rot="5400000">
          <a:off x="4230526" y="3618075"/>
          <a:ext cx="955649" cy="108797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339B65-8803-46D6-BED0-3A50F9DBFBA5}">
      <dsp:nvSpPr>
        <dsp:cNvPr id="0" name=""/>
        <dsp:cNvSpPr/>
      </dsp:nvSpPr>
      <dsp:spPr>
        <a:xfrm>
          <a:off x="3977337" y="2558718"/>
          <a:ext cx="1608751" cy="112607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1.000 beslissingen</a:t>
          </a:r>
        </a:p>
      </dsp:txBody>
      <dsp:txXfrm>
        <a:off x="4032317" y="2613698"/>
        <a:ext cx="1498791" cy="1016114"/>
      </dsp:txXfrm>
    </dsp:sp>
    <dsp:sp modelId="{CFF490A9-7452-47A6-A07D-7333E60FE4DB}">
      <dsp:nvSpPr>
        <dsp:cNvPr id="0" name=""/>
        <dsp:cNvSpPr/>
      </dsp:nvSpPr>
      <dsp:spPr>
        <a:xfrm>
          <a:off x="5586089" y="2666115"/>
          <a:ext cx="1170052" cy="910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61DFE-02BD-4187-BA15-92DD57C0C902}">
      <dsp:nvSpPr>
        <dsp:cNvPr id="0" name=""/>
        <dsp:cNvSpPr/>
      </dsp:nvSpPr>
      <dsp:spPr>
        <a:xfrm>
          <a:off x="5311163" y="3823671"/>
          <a:ext cx="1608751" cy="112607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540 vonnissen</a:t>
          </a:r>
        </a:p>
      </dsp:txBody>
      <dsp:txXfrm>
        <a:off x="5366143" y="3878651"/>
        <a:ext cx="1498791" cy="10161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FC5E9-D4EE-403A-A805-326502024B6D}">
      <dsp:nvSpPr>
        <dsp:cNvPr id="0" name=""/>
        <dsp:cNvSpPr/>
      </dsp:nvSpPr>
      <dsp:spPr>
        <a:xfrm>
          <a:off x="2452517" y="402029"/>
          <a:ext cx="5195454" cy="519545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Typeer relatie met SO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Houd rekening met psychopathologie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Verricht een risicotaxatie</a:t>
          </a:r>
        </a:p>
      </dsp:txBody>
      <dsp:txXfrm>
        <a:off x="5190646" y="1502970"/>
        <a:ext cx="1855519" cy="1546266"/>
      </dsp:txXfrm>
    </dsp:sp>
    <dsp:sp modelId="{286FB08C-2399-4249-8AB6-2ED1BC413E15}">
      <dsp:nvSpPr>
        <dsp:cNvPr id="0" name=""/>
        <dsp:cNvSpPr/>
      </dsp:nvSpPr>
      <dsp:spPr>
        <a:xfrm>
          <a:off x="2345516" y="549446"/>
          <a:ext cx="5195454" cy="519545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Stopgesprek?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Veiligheidsmaatregelen SO?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Straffen of maatregelen?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Verboden of geboden?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Mediatie of zorg?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Afstemming!</a:t>
          </a:r>
        </a:p>
      </dsp:txBody>
      <dsp:txXfrm>
        <a:off x="3582529" y="3920306"/>
        <a:ext cx="2783279" cy="1360714"/>
      </dsp:txXfrm>
    </dsp:sp>
    <dsp:sp modelId="{39F9E257-D2E7-4E95-ADEB-CFDA5CEA972A}">
      <dsp:nvSpPr>
        <dsp:cNvPr id="0" name=""/>
        <dsp:cNvSpPr/>
      </dsp:nvSpPr>
      <dsp:spPr>
        <a:xfrm>
          <a:off x="2238514" y="402029"/>
          <a:ext cx="5195454" cy="5195454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Bepaal doel van SO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Houd rekening met psychopathologie SO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Verzamel stalking gegevens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>
              <a:solidFill>
                <a:schemeClr val="tx1"/>
              </a:solidFill>
            </a:rPr>
            <a:t>Houd rekening met gedrag SO</a:t>
          </a:r>
        </a:p>
      </dsp:txBody>
      <dsp:txXfrm>
        <a:off x="2840321" y="1502970"/>
        <a:ext cx="1855519" cy="1546266"/>
      </dsp:txXfrm>
    </dsp:sp>
    <dsp:sp modelId="{5F8E90F8-D11C-4720-885B-BED4106B630F}">
      <dsp:nvSpPr>
        <dsp:cNvPr id="0" name=""/>
        <dsp:cNvSpPr/>
      </dsp:nvSpPr>
      <dsp:spPr>
        <a:xfrm>
          <a:off x="2131323" y="80405"/>
          <a:ext cx="5838701" cy="58387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E5575-0979-4172-AE00-44155B6DB99F}">
      <dsp:nvSpPr>
        <dsp:cNvPr id="0" name=""/>
        <dsp:cNvSpPr/>
      </dsp:nvSpPr>
      <dsp:spPr>
        <a:xfrm>
          <a:off x="2051743" y="278933"/>
          <a:ext cx="5838701" cy="58387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9330E-3F1C-4F75-B522-8A0FFA6D2CBD}">
      <dsp:nvSpPr>
        <dsp:cNvPr id="0" name=""/>
        <dsp:cNvSpPr/>
      </dsp:nvSpPr>
      <dsp:spPr>
        <a:xfrm>
          <a:off x="1916462" y="80405"/>
          <a:ext cx="5838701" cy="58387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06EAD-FD49-4F43-A897-CC7E165ABE6E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3374A-E9BC-46A3-80E1-DF36CB2266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802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90A8E-42AC-484E-A0AB-F44635BFFBA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302DB-8C19-4DAD-8AEC-FDE2439F784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73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302DB-8C19-4DAD-8AEC-FDE2439F784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1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62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0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84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8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35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01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591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961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93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56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50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8EF20-CEEE-4926-8088-736185B0621A}" type="datetimeFigureOut">
              <a:rPr lang="nl-NL" smtClean="0"/>
              <a:t>19-11-2024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E55FD-1DC4-4D99-B9B1-24C3CC4218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43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dfor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adfor.org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3779" y="1915445"/>
            <a:ext cx="7922918" cy="740598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Arial Bold"/>
                <a:cs typeface="Arial Bold"/>
              </a:rPr>
              <a:t>Belaging</a:t>
            </a:r>
            <a:r>
              <a:rPr lang="en-GB" sz="3600" b="1" dirty="0">
                <a:latin typeface="Arial Bold"/>
                <a:cs typeface="Arial Bold"/>
              </a:rPr>
              <a:t> (stalking)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95536" y="5085184"/>
            <a:ext cx="67126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Dr.</a:t>
            </a:r>
            <a:r>
              <a:rPr lang="en-GB" sz="2000" dirty="0"/>
              <a:t> Eric Blaauw</a:t>
            </a:r>
          </a:p>
          <a:p>
            <a:r>
              <a:rPr lang="en-GB" sz="2000" dirty="0"/>
              <a:t>Lector </a:t>
            </a:r>
            <a:r>
              <a:rPr lang="en-GB" sz="2000" dirty="0" err="1"/>
              <a:t>Verslavingskunde</a:t>
            </a:r>
            <a:r>
              <a:rPr lang="en-GB" sz="2000" dirty="0"/>
              <a:t> en </a:t>
            </a:r>
            <a:r>
              <a:rPr lang="en-GB" sz="2000" dirty="0" err="1"/>
              <a:t>Forensische</a:t>
            </a:r>
            <a:r>
              <a:rPr lang="en-GB" sz="2000" dirty="0"/>
              <a:t> Zorg Hanzehogeschool</a:t>
            </a:r>
          </a:p>
          <a:p>
            <a:r>
              <a:rPr lang="en-GB" sz="2000" dirty="0"/>
              <a:t>Senior </a:t>
            </a:r>
            <a:r>
              <a:rPr lang="en-GB" sz="2000" dirty="0" err="1"/>
              <a:t>onderzoeker</a:t>
            </a:r>
            <a:r>
              <a:rPr lang="en-GB" sz="2000" dirty="0"/>
              <a:t> VNN</a:t>
            </a:r>
          </a:p>
          <a:p>
            <a:r>
              <a:rPr lang="en-GB" sz="2000" dirty="0"/>
              <a:t>Pro Justitia rapporteur NRGD</a:t>
            </a:r>
          </a:p>
          <a:p>
            <a:r>
              <a:rPr lang="en-GB" sz="2000" dirty="0">
                <a:hlinkClick r:id="rId2"/>
              </a:rPr>
              <a:t>www.adfor.org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109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27A14-ADC0-8EC2-BBCC-C2C226F6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84" y="174952"/>
            <a:ext cx="8229600" cy="1143000"/>
          </a:xfrm>
        </p:spPr>
        <p:txBody>
          <a:bodyPr/>
          <a:lstStyle/>
          <a:p>
            <a:r>
              <a:rPr lang="nl-NL" dirty="0"/>
              <a:t>Samenhangende misdrijven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2826B-2571-FBD2-FAEF-E59D5B91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760640"/>
          </a:xfrm>
        </p:spPr>
        <p:txBody>
          <a:bodyPr>
            <a:normAutofit/>
          </a:bodyPr>
          <a:lstStyle/>
          <a:p>
            <a:r>
              <a:rPr lang="nl-NL" sz="3000" dirty="0"/>
              <a:t>Jaarlijks is bij 90.000 tot 127.000 kinderen sprake van kindermishandeling </a:t>
            </a:r>
            <a:r>
              <a:rPr lang="nl-NL" sz="1400" dirty="0"/>
              <a:t>Nationale prevalentiestudie mishandeling, 2018</a:t>
            </a:r>
          </a:p>
          <a:p>
            <a:endParaRPr lang="nl-NL" sz="3000" dirty="0"/>
          </a:p>
          <a:p>
            <a:r>
              <a:rPr lang="nl-NL" sz="3000" dirty="0"/>
              <a:t>Per jaar overlijden naar schatting 50 kinderen aan de gevolgen van kindermishandeling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049437-8B28-43C3-B3E7-36B2C303BE7E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pic>
        <p:nvPicPr>
          <p:cNvPr id="5" name="Picture 2" descr="Inspecties openen onderzoek naar mishandeld meisje uit Vlaardingen">
            <a:extLst>
              <a:ext uri="{FF2B5EF4-FFF2-40B4-BE49-F238E27FC236}">
                <a16:creationId xmlns:a16="http://schemas.microsoft.com/office/drawing/2014/main" id="{260D9EDB-3EA0-9AE3-53E4-C7243025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81627"/>
            <a:ext cx="4243300" cy="23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14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do if you’re in a crowd of panicking people | Popular Science">
            <a:extLst>
              <a:ext uri="{FF2B5EF4-FFF2-40B4-BE49-F238E27FC236}">
                <a16:creationId xmlns:a16="http://schemas.microsoft.com/office/drawing/2014/main" id="{BE3C9A9F-B932-7CA6-B315-8A815D6D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17" y="-44194"/>
            <a:ext cx="9361837" cy="7001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B081B7F-03ED-3557-DC83-EC1E8EB9E9A8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B6AF0A0-B0E0-9BC0-2F98-CAD73CD4B526}"/>
              </a:ext>
            </a:extLst>
          </p:cNvPr>
          <p:cNvSpPr txBox="1"/>
          <p:nvPr/>
        </p:nvSpPr>
        <p:spPr>
          <a:xfrm>
            <a:off x="3203848" y="69269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2"/>
                </a:solidFill>
              </a:rPr>
              <a:t>Huiselijk geweld</a:t>
            </a:r>
          </a:p>
        </p:txBody>
      </p:sp>
    </p:spTree>
    <p:extLst>
      <p:ext uri="{BB962C8B-B14F-4D97-AF65-F5344CB8AC3E}">
        <p14:creationId xmlns:p14="http://schemas.microsoft.com/office/powerpoint/2010/main" val="356917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do if you’re in a crowd of panicking people | Popular Science">
            <a:extLst>
              <a:ext uri="{FF2B5EF4-FFF2-40B4-BE49-F238E27FC236}">
                <a16:creationId xmlns:a16="http://schemas.microsoft.com/office/drawing/2014/main" id="{BE3C9A9F-B932-7CA6-B315-8A815D6D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17" y="-44194"/>
            <a:ext cx="9361837" cy="6901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B081B7F-03ED-3557-DC83-EC1E8EB9E9A8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pic>
        <p:nvPicPr>
          <p:cNvPr id="2" name="Picture 4" descr="Afbeeldingsresultaten voor big group sad people">
            <a:extLst>
              <a:ext uri="{FF2B5EF4-FFF2-40B4-BE49-F238E27FC236}">
                <a16:creationId xmlns:a16="http://schemas.microsoft.com/office/drawing/2014/main" id="{0FFDCB76-C552-A72A-CAF4-2C1C159E7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35966"/>
            <a:ext cx="4392488" cy="3430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8CA1765-A033-72B9-C4ED-157751A3280F}"/>
              </a:ext>
            </a:extLst>
          </p:cNvPr>
          <p:cNvSpPr txBox="1"/>
          <p:nvPr/>
        </p:nvSpPr>
        <p:spPr>
          <a:xfrm>
            <a:off x="3203848" y="4046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2"/>
                </a:solidFill>
              </a:rPr>
              <a:t>Huiselijk geweld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38B21DA-9CD6-CEB2-7042-78FC89984B68}"/>
              </a:ext>
            </a:extLst>
          </p:cNvPr>
          <p:cNvSpPr txBox="1"/>
          <p:nvPr/>
        </p:nvSpPr>
        <p:spPr>
          <a:xfrm>
            <a:off x="3851920" y="4365104"/>
            <a:ext cx="164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err="1">
                <a:solidFill>
                  <a:schemeClr val="bg2"/>
                </a:solidFill>
              </a:rPr>
              <a:t>Stalking</a:t>
            </a:r>
            <a:endParaRPr lang="nl-NL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31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do if you’re in a crowd of panicking people | Popular Science">
            <a:extLst>
              <a:ext uri="{FF2B5EF4-FFF2-40B4-BE49-F238E27FC236}">
                <a16:creationId xmlns:a16="http://schemas.microsoft.com/office/drawing/2014/main" id="{BE3C9A9F-B932-7CA6-B315-8A815D6D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17" y="-44194"/>
            <a:ext cx="9361837" cy="6901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B081B7F-03ED-3557-DC83-EC1E8EB9E9A8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pic>
        <p:nvPicPr>
          <p:cNvPr id="2" name="Picture 4" descr="Afbeeldingsresultaten voor big group sad people">
            <a:extLst>
              <a:ext uri="{FF2B5EF4-FFF2-40B4-BE49-F238E27FC236}">
                <a16:creationId xmlns:a16="http://schemas.microsoft.com/office/drawing/2014/main" id="{0FFDCB76-C552-A72A-CAF4-2C1C159E73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35966"/>
            <a:ext cx="4392488" cy="3430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8CA1765-A033-72B9-C4ED-157751A3280F}"/>
              </a:ext>
            </a:extLst>
          </p:cNvPr>
          <p:cNvSpPr txBox="1"/>
          <p:nvPr/>
        </p:nvSpPr>
        <p:spPr>
          <a:xfrm>
            <a:off x="3203848" y="4046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2"/>
                </a:solidFill>
              </a:rPr>
              <a:t>Huiselijk geweld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38B21DA-9CD6-CEB2-7042-78FC89984B68}"/>
              </a:ext>
            </a:extLst>
          </p:cNvPr>
          <p:cNvSpPr txBox="1"/>
          <p:nvPr/>
        </p:nvSpPr>
        <p:spPr>
          <a:xfrm>
            <a:off x="3851920" y="4365104"/>
            <a:ext cx="164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err="1">
                <a:solidFill>
                  <a:schemeClr val="bg2"/>
                </a:solidFill>
              </a:rPr>
              <a:t>Stalking</a:t>
            </a:r>
            <a:endParaRPr lang="nl-NL" sz="3600" dirty="0">
              <a:solidFill>
                <a:schemeClr val="bg2"/>
              </a:solidFill>
            </a:endParaRPr>
          </a:p>
        </p:txBody>
      </p:sp>
      <p:pic>
        <p:nvPicPr>
          <p:cNvPr id="5" name="1180F3F7-87BF-4155-A182-51CD03513E60" descr="IMG_5676.JPG">
            <a:extLst>
              <a:ext uri="{FF2B5EF4-FFF2-40B4-BE49-F238E27FC236}">
                <a16:creationId xmlns:a16="http://schemas.microsoft.com/office/drawing/2014/main" id="{D5CB887D-856C-4A01-561E-D1BE5C34C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3CB"/>
              </a:clrFrom>
              <a:clrTo>
                <a:srgbClr val="FFF3C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43692"/>
            <a:ext cx="7488832" cy="477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C2D458E-1BC2-BA8E-E1E4-11E9AE79E094}"/>
              </a:ext>
            </a:extLst>
          </p:cNvPr>
          <p:cNvSpPr txBox="1"/>
          <p:nvPr/>
        </p:nvSpPr>
        <p:spPr>
          <a:xfrm>
            <a:off x="3851920" y="2569488"/>
            <a:ext cx="168225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nl-NL" sz="3200" dirty="0" err="1">
                <a:solidFill>
                  <a:schemeClr val="bg2"/>
                </a:solidFill>
              </a:rPr>
              <a:t>Femicide</a:t>
            </a:r>
            <a:endParaRPr lang="nl-NL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B2625-4AE7-D3B8-71F8-FBB1798C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Subgroepen</a:t>
            </a:r>
          </a:p>
        </p:txBody>
      </p:sp>
      <p:pic>
        <p:nvPicPr>
          <p:cNvPr id="1026" name="Picture 2" descr="What to do if you’re in a crowd of panicking people | Popular Science">
            <a:extLst>
              <a:ext uri="{FF2B5EF4-FFF2-40B4-BE49-F238E27FC236}">
                <a16:creationId xmlns:a16="http://schemas.microsoft.com/office/drawing/2014/main" id="{BE3C9A9F-B932-7CA6-B315-8A815D6D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47824"/>
            <a:ext cx="2627783" cy="2039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ten voor big group sad people">
            <a:extLst>
              <a:ext uri="{FF2B5EF4-FFF2-40B4-BE49-F238E27FC236}">
                <a16:creationId xmlns:a16="http://schemas.microsoft.com/office/drawing/2014/main" id="{E0ECA62A-260A-4D15-8C39-3EAFD1568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96" y="2347824"/>
            <a:ext cx="2664294" cy="2081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ten voor small group sad women">
            <a:extLst>
              <a:ext uri="{FF2B5EF4-FFF2-40B4-BE49-F238E27FC236}">
                <a16:creationId xmlns:a16="http://schemas.microsoft.com/office/drawing/2014/main" id="{50479105-4896-EA26-C0A6-17C9E3F5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34286"/>
            <a:ext cx="2088232" cy="210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4546688B-FA7B-78E0-7424-D8314200AF29}"/>
              </a:ext>
            </a:extLst>
          </p:cNvPr>
          <p:cNvSpPr/>
          <p:nvPr/>
        </p:nvSpPr>
        <p:spPr>
          <a:xfrm>
            <a:off x="2735796" y="3284984"/>
            <a:ext cx="648074" cy="3511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A7499676-E802-43B3-D0BC-A40A5EA6D91D}"/>
              </a:ext>
            </a:extLst>
          </p:cNvPr>
          <p:cNvSpPr/>
          <p:nvPr/>
        </p:nvSpPr>
        <p:spPr>
          <a:xfrm>
            <a:off x="6156175" y="3284984"/>
            <a:ext cx="576065" cy="3511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589E0E59-D51B-1FB1-ABDE-09AD28359123}"/>
              </a:ext>
            </a:extLst>
          </p:cNvPr>
          <p:cNvSpPr/>
          <p:nvPr/>
        </p:nvSpPr>
        <p:spPr>
          <a:xfrm rot="19154969">
            <a:off x="2763035" y="4557904"/>
            <a:ext cx="576065" cy="3511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7329FD9F-9A63-93BA-BE67-B2F9948317AD}"/>
              </a:ext>
            </a:extLst>
          </p:cNvPr>
          <p:cNvSpPr/>
          <p:nvPr/>
        </p:nvSpPr>
        <p:spPr>
          <a:xfrm rot="19154969">
            <a:off x="6111404" y="4636724"/>
            <a:ext cx="576065" cy="3511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B081B7F-03ED-3557-DC83-EC1E8EB9E9A8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472485E-9F06-3192-67DC-8737322015FC}"/>
              </a:ext>
            </a:extLst>
          </p:cNvPr>
          <p:cNvSpPr txBox="1"/>
          <p:nvPr/>
        </p:nvSpPr>
        <p:spPr>
          <a:xfrm>
            <a:off x="457200" y="1797313"/>
            <a:ext cx="17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Huiselijk geweld</a:t>
            </a:r>
            <a:endParaRPr lang="nl-NL" b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C270BB1-1C26-EB5E-0DD1-45C971F2E7FC}"/>
              </a:ext>
            </a:extLst>
          </p:cNvPr>
          <p:cNvSpPr txBox="1"/>
          <p:nvPr/>
        </p:nvSpPr>
        <p:spPr>
          <a:xfrm>
            <a:off x="4283968" y="1797313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Stalking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319A6EA-6341-9C11-C8A1-D18C033F8B9E}"/>
              </a:ext>
            </a:extLst>
          </p:cNvPr>
          <p:cNvSpPr txBox="1"/>
          <p:nvPr/>
        </p:nvSpPr>
        <p:spPr>
          <a:xfrm>
            <a:off x="7452320" y="1797313"/>
            <a:ext cx="1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/>
              <a:t>Femicide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682742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54B3FE3-5E59-C86B-1B12-6C3768D87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066925"/>
            <a:ext cx="7772400" cy="1362075"/>
          </a:xfrm>
        </p:spPr>
        <p:txBody>
          <a:bodyPr/>
          <a:lstStyle/>
          <a:p>
            <a:pPr algn="ctr"/>
            <a:r>
              <a:rPr lang="nl-NL" dirty="0"/>
              <a:t>Meldingen en afdoeningen</a:t>
            </a:r>
          </a:p>
        </p:txBody>
      </p:sp>
    </p:spTree>
    <p:extLst>
      <p:ext uri="{BB962C8B-B14F-4D97-AF65-F5344CB8AC3E}">
        <p14:creationId xmlns:p14="http://schemas.microsoft.com/office/powerpoint/2010/main" val="2432449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3965E-BC31-53A5-674F-CE5D315F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Selectie in het systeem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B1AD429-E51B-7F6F-4752-59957B942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41303"/>
              </p:ext>
            </p:extLst>
          </p:nvPr>
        </p:nvGraphicFramePr>
        <p:xfrm>
          <a:off x="-612576" y="1417638"/>
          <a:ext cx="8229600" cy="4978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4F2C37FC-4D72-8CCD-4758-05811E929722}"/>
              </a:ext>
            </a:extLst>
          </p:cNvPr>
          <p:cNvSpPr txBox="1"/>
          <p:nvPr/>
        </p:nvSpPr>
        <p:spPr>
          <a:xfrm>
            <a:off x="2449029" y="1700808"/>
            <a:ext cx="2153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Maatschappij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6E5D7C0-87AC-1E89-1E98-E16DCDE9ABDF}"/>
              </a:ext>
            </a:extLst>
          </p:cNvPr>
          <p:cNvSpPr txBox="1"/>
          <p:nvPr/>
        </p:nvSpPr>
        <p:spPr>
          <a:xfrm>
            <a:off x="5102905" y="4221088"/>
            <a:ext cx="319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Openbaar Ministerie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237EE0-7C87-31CE-F891-E2A3ACC314B3}"/>
              </a:ext>
            </a:extLst>
          </p:cNvPr>
          <p:cNvSpPr txBox="1"/>
          <p:nvPr/>
        </p:nvSpPr>
        <p:spPr>
          <a:xfrm>
            <a:off x="3707904" y="2944215"/>
            <a:ext cx="109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Politie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20A8ED2-DB70-EA21-9E1A-0F582E3A77A9}"/>
              </a:ext>
            </a:extLst>
          </p:cNvPr>
          <p:cNvSpPr txBox="1"/>
          <p:nvPr/>
        </p:nvSpPr>
        <p:spPr>
          <a:xfrm>
            <a:off x="6444208" y="5517232"/>
            <a:ext cx="207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Rechtbanken</a:t>
            </a:r>
          </a:p>
        </p:txBody>
      </p:sp>
    </p:spTree>
    <p:extLst>
      <p:ext uri="{BB962C8B-B14F-4D97-AF65-F5344CB8AC3E}">
        <p14:creationId xmlns:p14="http://schemas.microsoft.com/office/powerpoint/2010/main" val="1316732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9BB91-DE91-42F1-AB62-E62B547A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veel selectie/uitval?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19D654-507C-43DB-8232-E4EB8A094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nl-NL" dirty="0"/>
              <a:t>Lage bereidheid van slachtoffer tot melden of doorzetten?</a:t>
            </a:r>
          </a:p>
          <a:p>
            <a:r>
              <a:rPr lang="nl-NL" dirty="0"/>
              <a:t>Selectie in het justitiële systeem door aangifteperikelen, problemen met bewijsvoering of andere oplossingen?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93A92DA-B853-996D-E2B7-C08FBBE2D1E4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4259288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5A1AB-5C2C-61DA-5501-D6F46365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Lage meldingsbereidheid?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26C701-08EA-828E-CE8D-DED0E81C0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72" y="1232226"/>
            <a:ext cx="8142259" cy="5509142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36A66B-322E-BECC-FE0D-894853336AA3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1018646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5A1AB-5C2C-61DA-5501-D6F46365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Lage meldingsbereidheid?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83C5A3-55E5-BCB3-DC14-432E4048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Het helpt niet						33%</a:t>
            </a:r>
          </a:p>
          <a:p>
            <a:r>
              <a:rPr lang="nl-NL" sz="2800" dirty="0"/>
              <a:t>Niet aan gedacht/niet belangrijk			23%</a:t>
            </a:r>
          </a:p>
          <a:p>
            <a:r>
              <a:rPr lang="nl-NL" sz="2800" dirty="0"/>
              <a:t>Bang voor wraak of acties	 	      	        17/9%</a:t>
            </a:r>
          </a:p>
          <a:p>
            <a:r>
              <a:rPr lang="nl-NL" sz="2800" dirty="0"/>
              <a:t>Probleem al opgelost			   	        14/7%</a:t>
            </a:r>
          </a:p>
          <a:p>
            <a:r>
              <a:rPr lang="nl-NL" sz="2800" dirty="0"/>
              <a:t>Denk ook aan schaamte, eigen bijdrage</a:t>
            </a:r>
          </a:p>
          <a:p>
            <a:endParaRPr lang="nl-NL" sz="2800" dirty="0"/>
          </a:p>
          <a:p>
            <a:pPr marL="0" indent="0" algn="ctr">
              <a:buNone/>
            </a:pPr>
            <a:r>
              <a:rPr lang="nl-NL" sz="2800" dirty="0"/>
              <a:t>Hieraan kunnen we wellicht wat doen met aandachtfunctionarissen of een steunpunt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8E29173-44F1-B768-01E7-138137A5EB86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2016241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42CB8C1-7723-1EF2-BB04-2899EFE2B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DEFINITIE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005B87C-193E-33F3-A965-08DFD2AA9D89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207252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75C35-7660-E5D6-CC37-70007298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nl-NL" dirty="0"/>
              <a:t>Selectie in het justitieel systeem?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855ADA-7969-F5C5-421B-68D554934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nl-NL" sz="2800" dirty="0"/>
              <a:t>Naar schatting 40.000 registraties van enkelvoudig geweld/huisvredebreuk/ bedreiging door partner</a:t>
            </a:r>
          </a:p>
          <a:p>
            <a:pPr marL="0" indent="0">
              <a:buNone/>
            </a:pPr>
            <a:endParaRPr lang="nl-NL" sz="2800" dirty="0"/>
          </a:p>
          <a:p>
            <a:r>
              <a:rPr lang="nl-NL" sz="2800" dirty="0"/>
              <a:t>Ongeveer 22.000 registraties van bedreiging met enige </a:t>
            </a:r>
            <a:r>
              <a:rPr lang="nl-NL" sz="2800"/>
              <a:t>verwijzing naar </a:t>
            </a:r>
            <a:r>
              <a:rPr lang="nl-NL" sz="2800" dirty="0"/>
              <a:t>stalking</a:t>
            </a:r>
          </a:p>
          <a:p>
            <a:endParaRPr lang="nl-NL" sz="2800" dirty="0"/>
          </a:p>
          <a:p>
            <a:r>
              <a:rPr lang="nl-NL" sz="2800" dirty="0"/>
              <a:t>En dus maar 3.200 registraties van stalking</a:t>
            </a:r>
          </a:p>
          <a:p>
            <a:endParaRPr lang="nl-NL" sz="2800" dirty="0"/>
          </a:p>
          <a:p>
            <a:pPr marL="0" indent="0">
              <a:buNone/>
            </a:pPr>
            <a:r>
              <a:rPr lang="nl-NL" sz="2800" dirty="0"/>
              <a:t>Dus keuze voor gemakkelijker te vervolgen misdrijven? </a:t>
            </a:r>
          </a:p>
          <a:p>
            <a:pPr marL="0" indent="0">
              <a:buNone/>
            </a:pPr>
            <a:r>
              <a:rPr lang="nl-NL" sz="2800" dirty="0"/>
              <a:t>Worden alle meldingen serieus genomen?</a:t>
            </a:r>
          </a:p>
          <a:p>
            <a:pPr marL="0" indent="0">
              <a:buNone/>
            </a:pPr>
            <a:endParaRPr lang="nl-NL" sz="28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871B953-F77D-3957-7A72-FED40F62A41E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652874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180F3F7-87BF-4155-A182-51CD03513E60" descr="IMG_5676.JPG">
            <a:extLst>
              <a:ext uri="{FF2B5EF4-FFF2-40B4-BE49-F238E27FC236}">
                <a16:creationId xmlns:a16="http://schemas.microsoft.com/office/drawing/2014/main" id="{0E733D7F-FA77-2D74-CAD5-556639EC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3CB"/>
              </a:clrFrom>
              <a:clrTo>
                <a:srgbClr val="FFF3C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401" y="465930"/>
            <a:ext cx="10024961" cy="63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174595CC-34AB-2E2A-D7FB-6E32B6C0C311}"/>
              </a:ext>
            </a:extLst>
          </p:cNvPr>
          <p:cNvSpPr txBox="1">
            <a:spLocks/>
          </p:cNvSpPr>
          <p:nvPr/>
        </p:nvSpPr>
        <p:spPr>
          <a:xfrm>
            <a:off x="539552" y="113507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/>
              <a:t>slachtoffers</a:t>
            </a:r>
            <a:endParaRPr lang="nl-NL" dirty="0"/>
          </a:p>
        </p:txBody>
      </p:sp>
      <p:pic>
        <p:nvPicPr>
          <p:cNvPr id="5" name="Picture 2" descr="Gerelateerde afbeeldingsdetails bekijken. Moeder stuurt vermoorde Humeyra nog elke dag appjes: ‘Ik hoop ooit ...">
            <a:extLst>
              <a:ext uri="{FF2B5EF4-FFF2-40B4-BE49-F238E27FC236}">
                <a16:creationId xmlns:a16="http://schemas.microsoft.com/office/drawing/2014/main" id="{07B929B8-36A7-EB2C-3594-CFF8233F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17032"/>
            <a:ext cx="1108954" cy="128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50000" y="4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83B71-EFB2-9257-07C3-69457054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Gevolgen van </a:t>
            </a:r>
            <a:r>
              <a:rPr lang="nl-NL" altLang="nl-NL" dirty="0" err="1"/>
              <a:t>stalking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55B5CAC-1D69-5CB0-4CD3-79525BCB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75936"/>
            <a:ext cx="6923112" cy="517449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4AF0BAB-2A17-73ED-1485-9A2D227B9F82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427781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>
            <a:extLst>
              <a:ext uri="{FF2B5EF4-FFF2-40B4-BE49-F238E27FC236}">
                <a16:creationId xmlns:a16="http://schemas.microsoft.com/office/drawing/2014/main" id="{9123873F-45CC-4424-AAAF-A5581F26E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Gevolgen van </a:t>
            </a:r>
            <a:r>
              <a:rPr lang="nl-NL" altLang="nl-NL" dirty="0" err="1"/>
              <a:t>stalking</a:t>
            </a:r>
            <a:endParaRPr lang="nl-NL" altLang="nl-NL" dirty="0"/>
          </a:p>
        </p:txBody>
      </p:sp>
      <p:sp>
        <p:nvSpPr>
          <p:cNvPr id="618499" name="Rectangle 3">
            <a:extLst>
              <a:ext uri="{FF2B5EF4-FFF2-40B4-BE49-F238E27FC236}">
                <a16:creationId xmlns:a16="http://schemas.microsoft.com/office/drawing/2014/main" id="{1AB5D65C-AC33-4951-9841-115058401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676400"/>
            <a:ext cx="8299648" cy="5181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2800" dirty="0">
                <a:solidFill>
                  <a:srgbClr val="040404"/>
                </a:solidFill>
              </a:rPr>
              <a:t>Slachtoffer met veel problemen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Geheim telefoonnummer (64-81%), 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Vermijden sociale activiteiten (63-82%), 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Onderduiken of verhuizen (11%)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Veel slachtoffers zijn </a:t>
            </a:r>
            <a:r>
              <a:rPr lang="nl-NL" altLang="nl-NL" sz="2400" dirty="0" err="1">
                <a:solidFill>
                  <a:srgbClr val="040404"/>
                </a:solidFill>
                <a:cs typeface="Times New Roman" panose="02020603050405020304" pitchFamily="18" charset="0"/>
              </a:rPr>
              <a:t>subassertief</a:t>
            </a:r>
            <a:endParaRPr lang="nl-NL" altLang="nl-NL" sz="2400" dirty="0">
              <a:solidFill>
                <a:srgbClr val="040404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Veel slachtoffers hebben PTSS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nl-NL" altLang="nl-NL" b="1" dirty="0">
              <a:solidFill>
                <a:srgbClr val="040404"/>
              </a:solidFill>
              <a:cs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nl-NL" altLang="nl-NL" dirty="0">
                <a:solidFill>
                  <a:srgbClr val="040404"/>
                </a:solidFill>
                <a:cs typeface="Times New Roman" panose="02020603050405020304" pitchFamily="18" charset="0"/>
              </a:rPr>
              <a:t>Geen relatie van problemen met de gedragingen!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nl-NL" altLang="nl-NL" dirty="0">
              <a:solidFill>
                <a:srgbClr val="040404"/>
              </a:solidFill>
              <a:cs typeface="Times New Roman" panose="02020603050405020304" pitchFamily="18" charset="0"/>
            </a:endParaRP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nl-NL" altLang="nl-NL" dirty="0">
                <a:solidFill>
                  <a:srgbClr val="040404"/>
                </a:solidFill>
                <a:cs typeface="Times New Roman" panose="02020603050405020304" pitchFamily="18" charset="0"/>
              </a:rPr>
              <a:t>Koppeling met Bureau slachtofferhulp </a:t>
            </a:r>
          </a:p>
          <a:p>
            <a:pPr marL="457200" lvl="1" indent="0" algn="ctr" eaLnBrk="1" hangingPunct="1">
              <a:lnSpc>
                <a:spcPct val="90000"/>
              </a:lnSpc>
              <a:buNone/>
            </a:pPr>
            <a:r>
              <a:rPr lang="nl-NL" altLang="nl-NL" dirty="0">
                <a:solidFill>
                  <a:srgbClr val="040404"/>
                </a:solidFill>
                <a:cs typeface="Times New Roman" panose="02020603050405020304" pitchFamily="18" charset="0"/>
              </a:rPr>
              <a:t>en Veilig Thuis is dus van belang</a:t>
            </a:r>
            <a:endParaRPr lang="nl-NL" altLang="nl-NL" dirty="0">
              <a:solidFill>
                <a:srgbClr val="040404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33D3361-55F9-4616-9395-BE28499C5AD3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E8E7E-69ED-41EB-A715-01CB8F20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 van melding/aangifte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A0BF20-1057-41E3-B35D-BD97E180F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Stoppen van stalking</a:t>
            </a:r>
          </a:p>
          <a:p>
            <a:r>
              <a:rPr lang="nl-NL" dirty="0"/>
              <a:t>Herstel van “relatie”</a:t>
            </a:r>
          </a:p>
          <a:p>
            <a:r>
              <a:rPr lang="nl-NL" dirty="0"/>
              <a:t>Straffen van dader</a:t>
            </a:r>
          </a:p>
          <a:p>
            <a:r>
              <a:rPr lang="nl-NL" dirty="0"/>
              <a:t>Voorkomen van meer slachtoffers</a:t>
            </a:r>
          </a:p>
          <a:p>
            <a:r>
              <a:rPr lang="nl-NL" dirty="0"/>
              <a:t>Maar ook ongeveer 10% valse aangifte vanuit economische of psychologische doelen</a:t>
            </a:r>
          </a:p>
          <a:p>
            <a:endParaRPr lang="nl-NL" dirty="0"/>
          </a:p>
          <a:p>
            <a:pPr marL="0" indent="0" algn="ctr">
              <a:buNone/>
            </a:pPr>
            <a:r>
              <a:rPr lang="nl-NL" dirty="0"/>
              <a:t>Belangrijk is dus duidelijkheid te verkrijgen </a:t>
            </a:r>
          </a:p>
          <a:p>
            <a:pPr marL="0" indent="0" algn="ctr">
              <a:buNone/>
            </a:pPr>
            <a:r>
              <a:rPr lang="nl-NL" dirty="0"/>
              <a:t>bij het slachtoffer van wat het doel is</a:t>
            </a:r>
          </a:p>
          <a:p>
            <a:pPr marL="0" indent="0" algn="ctr">
              <a:buNone/>
            </a:pPr>
            <a:r>
              <a:rPr lang="nl-NL" dirty="0"/>
              <a:t>Vervolging is vaak niet het doel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C60A937-701B-D5BD-7AD7-6FCA2C1E33F2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1238791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AD1B5CB-2347-21D9-4D0D-1779B1CC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29" y="3068960"/>
            <a:ext cx="7772400" cy="1362075"/>
          </a:xfrm>
        </p:spPr>
        <p:txBody>
          <a:bodyPr/>
          <a:lstStyle/>
          <a:p>
            <a:pPr algn="ctr"/>
            <a:r>
              <a:rPr lang="nl-NL" dirty="0"/>
              <a:t>daderprofielen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FCFB6D-8AA6-9142-CB8D-2236480A823A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FCEA2B9-2551-EFEF-C370-6257743C2B0F}"/>
              </a:ext>
            </a:extLst>
          </p:cNvPr>
          <p:cNvSpPr txBox="1"/>
          <p:nvPr/>
        </p:nvSpPr>
        <p:spPr>
          <a:xfrm>
            <a:off x="7964760" y="67093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4219974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9BA51D4E-7C78-4535-8569-FE2000671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33375"/>
            <a:ext cx="7772400" cy="1143000"/>
          </a:xfrm>
        </p:spPr>
        <p:txBody>
          <a:bodyPr/>
          <a:lstStyle/>
          <a:p>
            <a:pPr algn="ctr"/>
            <a:r>
              <a:rPr lang="nl-NL" altLang="nl-NL"/>
              <a:t>Stalker profilering</a:t>
            </a:r>
          </a:p>
        </p:txBody>
      </p:sp>
      <p:sp>
        <p:nvSpPr>
          <p:cNvPr id="17411" name="Tijdelijke aanduiding voor inhoud 2">
            <a:extLst>
              <a:ext uri="{FF2B5EF4-FFF2-40B4-BE49-F238E27FC236}">
                <a16:creationId xmlns:a16="http://schemas.microsoft.com/office/drawing/2014/main" id="{840AC878-FC96-4AB4-AA64-FBC263A0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Verschillende profielen voor:</a:t>
            </a:r>
          </a:p>
          <a:p>
            <a:pPr lvl="1"/>
            <a:r>
              <a:rPr lang="nl-NL" altLang="nl-NL" dirty="0"/>
              <a:t>“Reguliere” </a:t>
            </a:r>
            <a:r>
              <a:rPr lang="nl-NL" altLang="nl-NL" dirty="0" err="1"/>
              <a:t>stalking</a:t>
            </a:r>
            <a:endParaRPr lang="nl-NL" altLang="nl-NL" dirty="0"/>
          </a:p>
          <a:p>
            <a:pPr lvl="1"/>
            <a:r>
              <a:rPr lang="nl-NL" altLang="nl-NL" dirty="0" err="1"/>
              <a:t>Stalking</a:t>
            </a:r>
            <a:r>
              <a:rPr lang="nl-NL" altLang="nl-NL" dirty="0"/>
              <a:t> beroemdheden</a:t>
            </a:r>
          </a:p>
          <a:p>
            <a:pPr lvl="1"/>
            <a:r>
              <a:rPr lang="nl-NL" altLang="nl-NL" dirty="0"/>
              <a:t>Cyber </a:t>
            </a:r>
            <a:r>
              <a:rPr lang="nl-NL" altLang="nl-NL" dirty="0" err="1"/>
              <a:t>stalking</a:t>
            </a:r>
            <a:endParaRPr lang="nl-NL" altLang="nl-NL" dirty="0"/>
          </a:p>
          <a:p>
            <a:pPr lvl="1"/>
            <a:endParaRPr lang="nl-NL" altLang="nl-NL" dirty="0"/>
          </a:p>
          <a:p>
            <a:pPr lvl="1"/>
            <a:r>
              <a:rPr lang="nl-NL" altLang="nl-NL" dirty="0"/>
              <a:t>Let ook op reddende engelen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4325CFF-2053-69D7-D84B-6B6430E6D0C9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874F112A-8430-4F49-83E5-18AEC5C90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255588"/>
            <a:ext cx="7772400" cy="1143000"/>
          </a:xfrm>
        </p:spPr>
        <p:txBody>
          <a:bodyPr/>
          <a:lstStyle/>
          <a:p>
            <a:pPr algn="ctr"/>
            <a:r>
              <a:rPr lang="nl-NL" altLang="nl-NL" dirty="0"/>
              <a:t>Kenmerken daders</a:t>
            </a:r>
          </a:p>
        </p:txBody>
      </p:sp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CD4EE5B8-B2C2-4EFB-B432-CDDF11F65A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2988" y="1916112"/>
            <a:ext cx="7772400" cy="4393207"/>
          </a:xfrm>
        </p:spPr>
        <p:txBody>
          <a:bodyPr>
            <a:normAutofit fontScale="92500" lnSpcReduction="10000"/>
          </a:bodyPr>
          <a:lstStyle/>
          <a:p>
            <a:r>
              <a:rPr lang="nl-NL" altLang="nl-NL" dirty="0">
                <a:solidFill>
                  <a:srgbClr val="000000"/>
                </a:solidFill>
                <a:cs typeface="Times New Roman" panose="02020603050405020304" pitchFamily="18" charset="0"/>
              </a:rPr>
              <a:t>50% heeft strafblad en 39% eerdere politie contacten vanwege geweld en/of seksuele delicten</a:t>
            </a:r>
          </a:p>
          <a:p>
            <a:endParaRPr lang="nl-NL" altLang="nl-NL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nl-NL" altLang="nl-NL" dirty="0">
                <a:solidFill>
                  <a:srgbClr val="000000"/>
                </a:solidFill>
                <a:cs typeface="Times New Roman" panose="02020603050405020304" pitchFamily="18" charset="0"/>
              </a:rPr>
              <a:t>Wanneer diagnostiek is gedaan dan veel vastgestelde waanstoornis (42%) maar nog meer persoonlijkheidsstoornis (51%) </a:t>
            </a:r>
          </a:p>
          <a:p>
            <a:pPr marL="0" indent="0">
              <a:buNone/>
            </a:pPr>
            <a:r>
              <a:rPr lang="nl-NL" altLang="nl-NL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  <a:r>
              <a:rPr lang="nl-NL" altLang="nl-NL" sz="1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Sheridan</a:t>
            </a:r>
            <a:r>
              <a:rPr lang="nl-NL" altLang="nl-NL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 &amp; Blaauw, 2003</a:t>
            </a:r>
          </a:p>
          <a:p>
            <a:endParaRPr lang="nl-NL" altLang="nl-NL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nl-NL" altLang="nl-NL" dirty="0">
                <a:solidFill>
                  <a:srgbClr val="000000"/>
                </a:solidFill>
                <a:cs typeface="Times New Roman" panose="02020603050405020304" pitchFamily="18" charset="0"/>
              </a:rPr>
              <a:t>Ook veel daders met negatief zelfbeeld </a:t>
            </a:r>
          </a:p>
          <a:p>
            <a:endParaRPr lang="nl-NL" altLang="nl-NL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nl-NL" alt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5248AE8-2C6B-E12C-0581-057EC1B6C6B1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ten voor mens profiel">
            <a:extLst>
              <a:ext uri="{FF2B5EF4-FFF2-40B4-BE49-F238E27FC236}">
                <a16:creationId xmlns:a16="http://schemas.microsoft.com/office/drawing/2014/main" id="{7BA6CBDB-309F-4BCA-A9D0-30F68214D4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439102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61C20B-0FE3-3269-C399-AA675956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Verschillende psychische stoornissen</a:t>
            </a:r>
          </a:p>
        </p:txBody>
      </p:sp>
      <p:sp>
        <p:nvSpPr>
          <p:cNvPr id="4" name="Stroomdiagram: Verbindingslijn 3">
            <a:extLst>
              <a:ext uri="{FF2B5EF4-FFF2-40B4-BE49-F238E27FC236}">
                <a16:creationId xmlns:a16="http://schemas.microsoft.com/office/drawing/2014/main" id="{24F7D576-AC87-E1D6-BC38-532F3762EECF}"/>
              </a:ext>
            </a:extLst>
          </p:cNvPr>
          <p:cNvSpPr/>
          <p:nvPr/>
        </p:nvSpPr>
        <p:spPr>
          <a:xfrm>
            <a:off x="547281" y="5090568"/>
            <a:ext cx="2027935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Persoonlijk-heidsstoornis</a:t>
            </a:r>
            <a:r>
              <a:rPr lang="nl-NL" dirty="0">
                <a:solidFill>
                  <a:schemeClr val="tx1"/>
                </a:solidFill>
              </a:rPr>
              <a:t> met argwaan</a:t>
            </a:r>
          </a:p>
        </p:txBody>
      </p:sp>
      <p:sp>
        <p:nvSpPr>
          <p:cNvPr id="5" name="Stroomdiagram: Verbindingslijn 4">
            <a:extLst>
              <a:ext uri="{FF2B5EF4-FFF2-40B4-BE49-F238E27FC236}">
                <a16:creationId xmlns:a16="http://schemas.microsoft.com/office/drawing/2014/main" id="{26D92E2B-DC0B-C7A1-7D41-5508422207C2}"/>
              </a:ext>
            </a:extLst>
          </p:cNvPr>
          <p:cNvSpPr/>
          <p:nvPr/>
        </p:nvSpPr>
        <p:spPr>
          <a:xfrm>
            <a:off x="559900" y="3233601"/>
            <a:ext cx="2002698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Autisme met obsessies</a:t>
            </a:r>
          </a:p>
        </p:txBody>
      </p:sp>
      <p:sp>
        <p:nvSpPr>
          <p:cNvPr id="6" name="Stroomdiagram: Verbindingslijn 5">
            <a:extLst>
              <a:ext uri="{FF2B5EF4-FFF2-40B4-BE49-F238E27FC236}">
                <a16:creationId xmlns:a16="http://schemas.microsoft.com/office/drawing/2014/main" id="{2EFBE20A-B822-2D61-8B28-581E6D92DDFE}"/>
              </a:ext>
            </a:extLst>
          </p:cNvPr>
          <p:cNvSpPr/>
          <p:nvPr/>
        </p:nvSpPr>
        <p:spPr>
          <a:xfrm>
            <a:off x="661916" y="1284518"/>
            <a:ext cx="2027935" cy="1624576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Psychoses met wanen</a:t>
            </a:r>
          </a:p>
        </p:txBody>
      </p:sp>
      <p:sp>
        <p:nvSpPr>
          <p:cNvPr id="7" name="Stroomdiagram: Verbindingslijn 6">
            <a:extLst>
              <a:ext uri="{FF2B5EF4-FFF2-40B4-BE49-F238E27FC236}">
                <a16:creationId xmlns:a16="http://schemas.microsoft.com/office/drawing/2014/main" id="{8C8B6F95-3D9A-7228-B629-3BBEF8D494DD}"/>
              </a:ext>
            </a:extLst>
          </p:cNvPr>
          <p:cNvSpPr/>
          <p:nvPr/>
        </p:nvSpPr>
        <p:spPr>
          <a:xfrm>
            <a:off x="6658864" y="1311638"/>
            <a:ext cx="2316060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Persoonlijk-heidsstoornis</a:t>
            </a:r>
            <a:r>
              <a:rPr lang="nl-NL" dirty="0">
                <a:solidFill>
                  <a:schemeClr val="tx1"/>
                </a:solidFill>
              </a:rPr>
              <a:t> met narcisme en impulsiviteit</a:t>
            </a:r>
          </a:p>
        </p:txBody>
      </p:sp>
      <p:sp>
        <p:nvSpPr>
          <p:cNvPr id="8" name="Stroomdiagram: Verbindingslijn 7">
            <a:extLst>
              <a:ext uri="{FF2B5EF4-FFF2-40B4-BE49-F238E27FC236}">
                <a16:creationId xmlns:a16="http://schemas.microsoft.com/office/drawing/2014/main" id="{4895F039-6056-C287-AD5E-25C473E5181C}"/>
              </a:ext>
            </a:extLst>
          </p:cNvPr>
          <p:cNvSpPr/>
          <p:nvPr/>
        </p:nvSpPr>
        <p:spPr>
          <a:xfrm>
            <a:off x="6658864" y="3214475"/>
            <a:ext cx="2316061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Persoonlijk-heidsstoornis</a:t>
            </a:r>
            <a:r>
              <a:rPr lang="nl-NL" dirty="0">
                <a:solidFill>
                  <a:schemeClr val="tx1"/>
                </a:solidFill>
              </a:rPr>
              <a:t> met dwang of verlatingsangst</a:t>
            </a:r>
          </a:p>
        </p:txBody>
      </p:sp>
      <p:sp>
        <p:nvSpPr>
          <p:cNvPr id="9" name="Stroomdiagram: Verbindingslijn 8">
            <a:extLst>
              <a:ext uri="{FF2B5EF4-FFF2-40B4-BE49-F238E27FC236}">
                <a16:creationId xmlns:a16="http://schemas.microsoft.com/office/drawing/2014/main" id="{518AD3C5-6ECB-30EF-38B3-E0A9ECC2AB52}"/>
              </a:ext>
            </a:extLst>
          </p:cNvPr>
          <p:cNvSpPr/>
          <p:nvPr/>
        </p:nvSpPr>
        <p:spPr>
          <a:xfrm>
            <a:off x="3665265" y="3214474"/>
            <a:ext cx="2316061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solidFill>
                  <a:schemeClr val="tx1"/>
                </a:solidFill>
              </a:rPr>
              <a:t>Munchausen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by</a:t>
            </a:r>
            <a:r>
              <a:rPr lang="nl-NL" dirty="0">
                <a:solidFill>
                  <a:schemeClr val="tx1"/>
                </a:solidFill>
              </a:rPr>
              <a:t> proxy</a:t>
            </a:r>
          </a:p>
        </p:txBody>
      </p:sp>
      <p:sp>
        <p:nvSpPr>
          <p:cNvPr id="10" name="Stroomdiagram: Verbindingslijn 9">
            <a:extLst>
              <a:ext uri="{FF2B5EF4-FFF2-40B4-BE49-F238E27FC236}">
                <a16:creationId xmlns:a16="http://schemas.microsoft.com/office/drawing/2014/main" id="{BBF40040-CC4D-949D-29BA-00E26E884B28}"/>
              </a:ext>
            </a:extLst>
          </p:cNvPr>
          <p:cNvSpPr/>
          <p:nvPr/>
        </p:nvSpPr>
        <p:spPr>
          <a:xfrm>
            <a:off x="6668616" y="5090568"/>
            <a:ext cx="2316061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Verslaving</a:t>
            </a:r>
          </a:p>
        </p:txBody>
      </p:sp>
      <p:sp>
        <p:nvSpPr>
          <p:cNvPr id="11" name="Stroomdiagram: Verbindingslijn 10">
            <a:extLst>
              <a:ext uri="{FF2B5EF4-FFF2-40B4-BE49-F238E27FC236}">
                <a16:creationId xmlns:a16="http://schemas.microsoft.com/office/drawing/2014/main" id="{88E43F40-1A32-2AF8-0CA3-7AF812242041}"/>
              </a:ext>
            </a:extLst>
          </p:cNvPr>
          <p:cNvSpPr/>
          <p:nvPr/>
        </p:nvSpPr>
        <p:spPr>
          <a:xfrm>
            <a:off x="3701174" y="5089148"/>
            <a:ext cx="2316061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Sadisme en fatalisme</a:t>
            </a:r>
          </a:p>
        </p:txBody>
      </p:sp>
      <p:sp>
        <p:nvSpPr>
          <p:cNvPr id="12" name="Stroomdiagram: Verbindingslijn 11">
            <a:extLst>
              <a:ext uri="{FF2B5EF4-FFF2-40B4-BE49-F238E27FC236}">
                <a16:creationId xmlns:a16="http://schemas.microsoft.com/office/drawing/2014/main" id="{7A1A7CDE-9F3D-4195-70FC-AA8A5D3F9655}"/>
              </a:ext>
            </a:extLst>
          </p:cNvPr>
          <p:cNvSpPr/>
          <p:nvPr/>
        </p:nvSpPr>
        <p:spPr>
          <a:xfrm>
            <a:off x="3665264" y="1229133"/>
            <a:ext cx="2316061" cy="1587175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Verstandelijke beperkingen</a:t>
            </a:r>
          </a:p>
        </p:txBody>
      </p:sp>
    </p:spTree>
    <p:extLst>
      <p:ext uri="{BB962C8B-B14F-4D97-AF65-F5344CB8AC3E}">
        <p14:creationId xmlns:p14="http://schemas.microsoft.com/office/powerpoint/2010/main" val="7501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1026">
            <a:extLst>
              <a:ext uri="{FF2B5EF4-FFF2-40B4-BE49-F238E27FC236}">
                <a16:creationId xmlns:a16="http://schemas.microsoft.com/office/drawing/2014/main" id="{07EB9C24-FE55-48A4-9D54-F971519BC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Verschillende motieven</a:t>
            </a:r>
          </a:p>
        </p:txBody>
      </p:sp>
      <p:sp>
        <p:nvSpPr>
          <p:cNvPr id="622595" name="Rectangle 1027">
            <a:extLst>
              <a:ext uri="{FF2B5EF4-FFF2-40B4-BE49-F238E27FC236}">
                <a16:creationId xmlns:a16="http://schemas.microsoft.com/office/drawing/2014/main" id="{55997D6A-5A92-402C-80A6-31B364926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78746"/>
            <a:ext cx="8229600" cy="536262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nl-NL" altLang="nl-NL" sz="2400" b="1" dirty="0">
                <a:solidFill>
                  <a:srgbClr val="040404"/>
                </a:solidFill>
              </a:rPr>
              <a:t>Verliefde belagers</a:t>
            </a:r>
            <a:r>
              <a:rPr lang="nl-NL" altLang="nl-NL" sz="2400" dirty="0">
                <a:solidFill>
                  <a:srgbClr val="040404"/>
                </a:solidFill>
              </a:rPr>
              <a:t>: “Belagen” vanuit de fantasie/wens een relatie te krijgen met het slachtoffer. Minst gevaarlijk</a:t>
            </a:r>
          </a:p>
          <a:p>
            <a:pPr marL="0" indent="0" eaLnBrk="1" hangingPunct="1">
              <a:buNone/>
            </a:pPr>
            <a:endParaRPr lang="nl-NL" altLang="nl-NL" sz="2400" b="1" dirty="0">
              <a:solidFill>
                <a:srgbClr val="040404"/>
              </a:solidFill>
            </a:endParaRPr>
          </a:p>
          <a:p>
            <a:pPr eaLnBrk="1" hangingPunct="1"/>
            <a:r>
              <a:rPr lang="nl-NL" altLang="nl-NL" sz="2400" b="1" dirty="0">
                <a:solidFill>
                  <a:srgbClr val="040404"/>
                </a:solidFill>
              </a:rPr>
              <a:t>Obsessionele waan-stalkers</a:t>
            </a:r>
            <a:r>
              <a:rPr lang="nl-NL" altLang="nl-NL" sz="2400" dirty="0">
                <a:solidFill>
                  <a:srgbClr val="040404"/>
                </a:solidFill>
              </a:rPr>
              <a:t>: Verkeren in de waan dat het slachtoffer met hen een relatie wil of heeft van seksuele (gevaarlijk) of intieme (minder gevaarlijk) aard</a:t>
            </a:r>
          </a:p>
          <a:p>
            <a:pPr marL="0" indent="0" eaLnBrk="1" hangingPunct="1">
              <a:buNone/>
            </a:pPr>
            <a:endParaRPr lang="nl-NL" altLang="nl-NL" sz="2400" dirty="0">
              <a:solidFill>
                <a:srgbClr val="040404"/>
              </a:solidFill>
            </a:endParaRPr>
          </a:p>
          <a:p>
            <a:pPr eaLnBrk="1" hangingPunct="1"/>
            <a:r>
              <a:rPr lang="nl-NL" altLang="nl-NL" sz="2400" b="1" dirty="0">
                <a:solidFill>
                  <a:srgbClr val="040404"/>
                </a:solidFill>
              </a:rPr>
              <a:t>Sadistische stalkers</a:t>
            </a:r>
            <a:r>
              <a:rPr lang="nl-NL" altLang="nl-NL" sz="2400" dirty="0">
                <a:solidFill>
                  <a:srgbClr val="040404"/>
                </a:solidFill>
              </a:rPr>
              <a:t>: Hebben wens om het slachtoffer te domineren en hun leven te controleren. Gevaarlijkst</a:t>
            </a:r>
          </a:p>
          <a:p>
            <a:pPr marL="0" indent="0" eaLnBrk="1" hangingPunct="1">
              <a:buNone/>
            </a:pPr>
            <a:endParaRPr lang="nl-NL" altLang="nl-NL" sz="2400" b="1" dirty="0">
              <a:solidFill>
                <a:srgbClr val="040404"/>
              </a:solidFill>
            </a:endParaRPr>
          </a:p>
          <a:p>
            <a:r>
              <a:rPr lang="nl-NL" altLang="nl-NL" sz="2400" b="1" dirty="0">
                <a:solidFill>
                  <a:srgbClr val="040404"/>
                </a:solidFill>
              </a:rPr>
              <a:t>Ex-Partner stalkers</a:t>
            </a:r>
            <a:r>
              <a:rPr lang="nl-NL" altLang="nl-NL" sz="2400" dirty="0">
                <a:solidFill>
                  <a:srgbClr val="040404"/>
                </a:solidFill>
              </a:rPr>
              <a:t>: Reageren op een onwelkom einde van een (intieme) relatie met de behoefte tot </a:t>
            </a:r>
          </a:p>
          <a:p>
            <a:pPr lvl="1"/>
            <a:r>
              <a:rPr lang="nl-NL" altLang="nl-NL" sz="2000" dirty="0">
                <a:solidFill>
                  <a:srgbClr val="040404"/>
                </a:solidFill>
              </a:rPr>
              <a:t>Wraak (gevaarlijk) </a:t>
            </a:r>
          </a:p>
          <a:p>
            <a:pPr lvl="1"/>
            <a:r>
              <a:rPr lang="nl-NL" altLang="nl-NL" sz="2000" dirty="0">
                <a:solidFill>
                  <a:srgbClr val="040404"/>
                </a:solidFill>
              </a:rPr>
              <a:t>Herstel van de relatie (minder gevaarlijk) </a:t>
            </a:r>
          </a:p>
          <a:p>
            <a:pPr lvl="1"/>
            <a:r>
              <a:rPr lang="nl-NL" altLang="nl-NL" sz="2000" dirty="0">
                <a:solidFill>
                  <a:srgbClr val="040404"/>
                </a:solidFill>
              </a:rPr>
              <a:t>Economische motieven (kinderen, huis, relaties)</a:t>
            </a:r>
          </a:p>
          <a:p>
            <a:pPr lvl="1"/>
            <a:r>
              <a:rPr lang="nl-NL" altLang="nl-NL" sz="2000" dirty="0">
                <a:solidFill>
                  <a:srgbClr val="040404"/>
                </a:solidFill>
              </a:rPr>
              <a:t>Wanhoop vanuit negatief zelfbeeld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B173F1C-22A9-FB89-324D-51ABB43C2911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D0555-965B-441E-A3E0-362288FF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Stalking </a:t>
            </a:r>
            <a:r>
              <a:rPr lang="nl-NL" altLang="nl-NL" dirty="0">
                <a:solidFill>
                  <a:srgbClr val="040404"/>
                </a:solidFill>
                <a:cs typeface="Times New Roman" panose="02020603050405020304" pitchFamily="18" charset="0"/>
              </a:rPr>
              <a:t>Art 285b Sr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5AC93D-DBA4-41EA-9490-A8A077A39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Dader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E3EF978-1BF1-4D46-B618-62B080454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262237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Wederrechtelijk</a:t>
            </a:r>
          </a:p>
          <a:p>
            <a:r>
              <a:rPr lang="nl-NL" dirty="0"/>
              <a:t>Stelselmatig</a:t>
            </a:r>
          </a:p>
          <a:p>
            <a:r>
              <a:rPr lang="nl-NL" dirty="0"/>
              <a:t>Opzettelijk</a:t>
            </a:r>
          </a:p>
          <a:p>
            <a:r>
              <a:rPr lang="nl-NL" dirty="0"/>
              <a:t>Inbreuk maken </a:t>
            </a:r>
            <a:r>
              <a:rPr lang="nl-NL" altLang="nl-NL" sz="2400" dirty="0">
                <a:solidFill>
                  <a:srgbClr val="040404"/>
                </a:solidFill>
                <a:cs typeface="Times New Roman" panose="02020603050405020304" pitchFamily="18" charset="0"/>
              </a:rPr>
              <a:t>op eens         anders persoonlijke levenssfeer </a:t>
            </a:r>
          </a:p>
          <a:p>
            <a:r>
              <a:rPr lang="nl-NL" dirty="0">
                <a:solidFill>
                  <a:srgbClr val="040404"/>
                </a:solidFill>
                <a:cs typeface="Times New Roman" panose="02020603050405020304" pitchFamily="18" charset="0"/>
              </a:rPr>
              <a:t>Met een oogmerk</a:t>
            </a:r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D726D8C-5088-441D-B029-6713A2AC6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80112" y="1543267"/>
            <a:ext cx="4041775" cy="639762"/>
          </a:xfrm>
        </p:spPr>
        <p:txBody>
          <a:bodyPr/>
          <a:lstStyle/>
          <a:p>
            <a:r>
              <a:rPr lang="nl-NL" dirty="0"/>
              <a:t>Slachtoffer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A773AD0-9D6F-42DC-B3D4-9255ED9A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52120" y="2168034"/>
            <a:ext cx="4041775" cy="1902197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Moet iets doen</a:t>
            </a:r>
          </a:p>
          <a:p>
            <a:r>
              <a:rPr lang="nl-NL" dirty="0"/>
              <a:t>Of niet doen</a:t>
            </a:r>
          </a:p>
          <a:p>
            <a:r>
              <a:rPr lang="nl-NL" dirty="0"/>
              <a:t>Of dulden</a:t>
            </a:r>
          </a:p>
          <a:p>
            <a:r>
              <a:rPr lang="nl-NL" dirty="0"/>
              <a:t>Of bang voelen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C52803C-009F-456B-9CBF-1DEBB64BE91A}"/>
              </a:ext>
            </a:extLst>
          </p:cNvPr>
          <p:cNvSpPr txBox="1"/>
          <p:nvPr/>
        </p:nvSpPr>
        <p:spPr>
          <a:xfrm>
            <a:off x="1259632" y="4797152"/>
            <a:ext cx="59175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dirty="0"/>
              <a:t>Stalking is een interactiedelict </a:t>
            </a:r>
          </a:p>
          <a:p>
            <a:pPr algn="ctr"/>
            <a:r>
              <a:rPr lang="nl-NL" sz="2400" dirty="0"/>
              <a:t>en pas strafbaar als aangifte wordt gedaan</a:t>
            </a:r>
          </a:p>
          <a:p>
            <a:endParaRPr lang="nl-NL" sz="2400" dirty="0"/>
          </a:p>
          <a:p>
            <a:pPr algn="ctr"/>
            <a:r>
              <a:rPr lang="nl-NL" sz="2400" dirty="0"/>
              <a:t>maar ook na aangifte en afdoening</a:t>
            </a:r>
          </a:p>
          <a:p>
            <a:pPr algn="ctr"/>
            <a:r>
              <a:rPr lang="nl-NL" sz="2400" dirty="0"/>
              <a:t>blijft het een interactieverhaal</a:t>
            </a: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7C4792BA-FF5B-BA84-9F76-764035D1C041}"/>
              </a:ext>
            </a:extLst>
          </p:cNvPr>
          <p:cNvSpPr/>
          <p:nvPr/>
        </p:nvSpPr>
        <p:spPr>
          <a:xfrm>
            <a:off x="3513330" y="2289526"/>
            <a:ext cx="1864804" cy="1410598"/>
          </a:xfrm>
          <a:custGeom>
            <a:avLst/>
            <a:gdLst>
              <a:gd name="connsiteX0" fmla="*/ 1133284 w 1864804"/>
              <a:gd name="connsiteY0" fmla="*/ 88346 h 1410598"/>
              <a:gd name="connsiteX1" fmla="*/ 1807318 w 1864804"/>
              <a:gd name="connsiteY1" fmla="*/ 413524 h 1410598"/>
              <a:gd name="connsiteX2" fmla="*/ 1864804 w 1864804"/>
              <a:gd name="connsiteY2" fmla="*/ 620766 h 1410598"/>
              <a:gd name="connsiteX3" fmla="*/ 1864804 w 1864804"/>
              <a:gd name="connsiteY3" fmla="*/ 803646 h 1410598"/>
              <a:gd name="connsiteX4" fmla="*/ 1861027 w 1864804"/>
              <a:gd name="connsiteY4" fmla="*/ 749209 h 1410598"/>
              <a:gd name="connsiteX5" fmla="*/ 1854808 w 1864804"/>
              <a:gd name="connsiteY5" fmla="*/ 719551 h 1410598"/>
              <a:gd name="connsiteX6" fmla="*/ 1864804 w 1864804"/>
              <a:gd name="connsiteY6" fmla="*/ 803646 h 1410598"/>
              <a:gd name="connsiteX7" fmla="*/ 1864218 w 1864804"/>
              <a:gd name="connsiteY7" fmla="*/ 808720 h 1410598"/>
              <a:gd name="connsiteX8" fmla="*/ 1864774 w 1864804"/>
              <a:gd name="connsiteY8" fmla="*/ 813937 h 1410598"/>
              <a:gd name="connsiteX9" fmla="*/ 1857906 w 1864804"/>
              <a:gd name="connsiteY9" fmla="*/ 863337 h 1410598"/>
              <a:gd name="connsiteX10" fmla="*/ 1854477 w 1864804"/>
              <a:gd name="connsiteY10" fmla="*/ 893013 h 1410598"/>
              <a:gd name="connsiteX11" fmla="*/ 1853328 w 1864804"/>
              <a:gd name="connsiteY11" fmla="*/ 896275 h 1410598"/>
              <a:gd name="connsiteX12" fmla="*/ 1852736 w 1864804"/>
              <a:gd name="connsiteY12" fmla="*/ 900533 h 1410598"/>
              <a:gd name="connsiteX13" fmla="*/ 1835159 w 1864804"/>
              <a:gd name="connsiteY13" fmla="*/ 947832 h 1410598"/>
              <a:gd name="connsiteX14" fmla="*/ 1824498 w 1864804"/>
              <a:gd name="connsiteY14" fmla="*/ 978084 h 1410598"/>
              <a:gd name="connsiteX15" fmla="*/ 1822998 w 1864804"/>
              <a:gd name="connsiteY15" fmla="*/ 980559 h 1410598"/>
              <a:gd name="connsiteX16" fmla="*/ 1821963 w 1864804"/>
              <a:gd name="connsiteY16" fmla="*/ 983343 h 1410598"/>
              <a:gd name="connsiteX17" fmla="*/ 1795197 w 1864804"/>
              <a:gd name="connsiteY17" fmla="*/ 1026403 h 1410598"/>
              <a:gd name="connsiteX18" fmla="*/ 1776372 w 1864804"/>
              <a:gd name="connsiteY18" fmla="*/ 1057446 h 1410598"/>
              <a:gd name="connsiteX19" fmla="*/ 1774835 w 1864804"/>
              <a:gd name="connsiteY19" fmla="*/ 1059160 h 1410598"/>
              <a:gd name="connsiteX20" fmla="*/ 1773746 w 1864804"/>
              <a:gd name="connsiteY20" fmla="*/ 1060913 h 1410598"/>
              <a:gd name="connsiteX21" fmla="*/ 1736275 w 1864804"/>
              <a:gd name="connsiteY21" fmla="*/ 1102167 h 1410598"/>
              <a:gd name="connsiteX22" fmla="*/ 1711602 w 1864804"/>
              <a:gd name="connsiteY22" fmla="*/ 1129686 h 1410598"/>
              <a:gd name="connsiteX23" fmla="*/ 1710437 w 1864804"/>
              <a:gd name="connsiteY23" fmla="*/ 1130614 h 1410598"/>
              <a:gd name="connsiteX24" fmla="*/ 1709375 w 1864804"/>
              <a:gd name="connsiteY24" fmla="*/ 1131784 h 1410598"/>
              <a:gd name="connsiteX25" fmla="*/ 1652444 w 1864804"/>
              <a:gd name="connsiteY25" fmla="*/ 1176847 h 1410598"/>
              <a:gd name="connsiteX26" fmla="*/ 1631692 w 1864804"/>
              <a:gd name="connsiteY26" fmla="*/ 1193390 h 1410598"/>
              <a:gd name="connsiteX27" fmla="*/ 1631150 w 1864804"/>
              <a:gd name="connsiteY27" fmla="*/ 1193702 h 1410598"/>
              <a:gd name="connsiteX28" fmla="*/ 1630140 w 1864804"/>
              <a:gd name="connsiteY28" fmla="*/ 1194501 h 1410598"/>
              <a:gd name="connsiteX29" fmla="*/ 1540128 w 1864804"/>
              <a:gd name="connsiteY29" fmla="*/ 1246007 h 1410598"/>
              <a:gd name="connsiteX30" fmla="*/ 1538146 w 1864804"/>
              <a:gd name="connsiteY30" fmla="*/ 1247146 h 1410598"/>
              <a:gd name="connsiteX31" fmla="*/ 1538118 w 1864804"/>
              <a:gd name="connsiteY31" fmla="*/ 1247157 h 1410598"/>
              <a:gd name="connsiteX32" fmla="*/ 1537334 w 1864804"/>
              <a:gd name="connsiteY32" fmla="*/ 1247606 h 1410598"/>
              <a:gd name="connsiteX33" fmla="*/ 1432245 w 1864804"/>
              <a:gd name="connsiteY33" fmla="*/ 1289644 h 1410598"/>
              <a:gd name="connsiteX34" fmla="*/ 1318535 w 1864804"/>
              <a:gd name="connsiteY34" fmla="*/ 1318555 h 1410598"/>
              <a:gd name="connsiteX35" fmla="*/ 1316164 w 1864804"/>
              <a:gd name="connsiteY35" fmla="*/ 1319159 h 1410598"/>
              <a:gd name="connsiteX36" fmla="*/ 1316164 w 1864804"/>
              <a:gd name="connsiteY36" fmla="*/ 1410598 h 1410598"/>
              <a:gd name="connsiteX37" fmla="*/ 1133284 w 1864804"/>
              <a:gd name="connsiteY37" fmla="*/ 1244625 h 1410598"/>
              <a:gd name="connsiteX38" fmla="*/ 1316164 w 1864804"/>
              <a:gd name="connsiteY38" fmla="*/ 1044838 h 1410598"/>
              <a:gd name="connsiteX39" fmla="*/ 1316164 w 1864804"/>
              <a:gd name="connsiteY39" fmla="*/ 1136278 h 1410598"/>
              <a:gd name="connsiteX40" fmla="*/ 1473525 w 1864804"/>
              <a:gd name="connsiteY40" fmla="*/ 1090630 h 1410598"/>
              <a:gd name="connsiteX41" fmla="*/ 1500039 w 1864804"/>
              <a:gd name="connsiteY41" fmla="*/ 1080826 h 1410598"/>
              <a:gd name="connsiteX42" fmla="*/ 1531960 w 1864804"/>
              <a:gd name="connsiteY42" fmla="*/ 1065980 h 1410598"/>
              <a:gd name="connsiteX43" fmla="*/ 1581422 w 1864804"/>
              <a:gd name="connsiteY43" fmla="*/ 1040653 h 1410598"/>
              <a:gd name="connsiteX44" fmla="*/ 1611723 w 1864804"/>
              <a:gd name="connsiteY44" fmla="*/ 1022342 h 1410598"/>
              <a:gd name="connsiteX45" fmla="*/ 1654703 w 1864804"/>
              <a:gd name="connsiteY45" fmla="*/ 992917 h 1410598"/>
              <a:gd name="connsiteX46" fmla="*/ 1681606 w 1864804"/>
              <a:gd name="connsiteY46" fmla="*/ 972074 h 1410598"/>
              <a:gd name="connsiteX47" fmla="*/ 1719231 w 1864804"/>
              <a:gd name="connsiteY47" fmla="*/ 937843 h 1410598"/>
              <a:gd name="connsiteX48" fmla="*/ 1741405 w 1864804"/>
              <a:gd name="connsiteY48" fmla="*/ 915734 h 1410598"/>
              <a:gd name="connsiteX49" fmla="*/ 1774927 w 1864804"/>
              <a:gd name="connsiteY49" fmla="*/ 874379 h 1410598"/>
              <a:gd name="connsiteX50" fmla="*/ 1790487 w 1864804"/>
              <a:gd name="connsiteY50" fmla="*/ 853958 h 1410598"/>
              <a:gd name="connsiteX51" fmla="*/ 1828071 w 1864804"/>
              <a:gd name="connsiteY51" fmla="*/ 787411 h 1410598"/>
              <a:gd name="connsiteX52" fmla="*/ 1828072 w 1864804"/>
              <a:gd name="connsiteY52" fmla="*/ 787410 h 1410598"/>
              <a:gd name="connsiteX53" fmla="*/ 1853521 w 1864804"/>
              <a:gd name="connsiteY53" fmla="*/ 713410 h 1410598"/>
              <a:gd name="connsiteX54" fmla="*/ 1851626 w 1864804"/>
              <a:gd name="connsiteY54" fmla="*/ 704375 h 1410598"/>
              <a:gd name="connsiteX55" fmla="*/ 1849942 w 1864804"/>
              <a:gd name="connsiteY55" fmla="*/ 696345 h 1410598"/>
              <a:gd name="connsiteX56" fmla="*/ 1809740 w 1864804"/>
              <a:gd name="connsiteY56" fmla="*/ 602085 h 1410598"/>
              <a:gd name="connsiteX57" fmla="*/ 1790253 w 1864804"/>
              <a:gd name="connsiteY57" fmla="*/ 573522 h 1410598"/>
              <a:gd name="connsiteX58" fmla="*/ 1747483 w 1864804"/>
              <a:gd name="connsiteY58" fmla="*/ 516171 h 1410598"/>
              <a:gd name="connsiteX59" fmla="*/ 1717407 w 1864804"/>
              <a:gd name="connsiteY59" fmla="*/ 486148 h 1410598"/>
              <a:gd name="connsiteX60" fmla="*/ 1665442 w 1864804"/>
              <a:gd name="connsiteY60" fmla="*/ 440308 h 1410598"/>
              <a:gd name="connsiteX61" fmla="*/ 1627359 w 1864804"/>
              <a:gd name="connsiteY61" fmla="*/ 413244 h 1410598"/>
              <a:gd name="connsiteX62" fmla="*/ 1565651 w 1864804"/>
              <a:gd name="connsiteY62" fmla="*/ 376188 h 1410598"/>
              <a:gd name="connsiteX63" fmla="*/ 1521731 w 1864804"/>
              <a:gd name="connsiteY63" fmla="*/ 354036 h 1410598"/>
              <a:gd name="connsiteX64" fmla="*/ 1449492 w 1864804"/>
              <a:gd name="connsiteY64" fmla="*/ 325498 h 1410598"/>
              <a:gd name="connsiteX65" fmla="*/ 1402653 w 1864804"/>
              <a:gd name="connsiteY65" fmla="*/ 309593 h 1410598"/>
              <a:gd name="connsiteX66" fmla="*/ 1315665 w 1864804"/>
              <a:gd name="connsiteY66" fmla="*/ 289940 h 1410598"/>
              <a:gd name="connsiteX67" fmla="*/ 1272392 w 1864804"/>
              <a:gd name="connsiteY67" fmla="*/ 281433 h 1410598"/>
              <a:gd name="connsiteX68" fmla="*/ 1133286 w 1864804"/>
              <a:gd name="connsiteY68" fmla="*/ 271226 h 1410598"/>
              <a:gd name="connsiteX69" fmla="*/ 1133284 w 1864804"/>
              <a:gd name="connsiteY69" fmla="*/ 271226 h 1410598"/>
              <a:gd name="connsiteX70" fmla="*/ 548640 w 1864804"/>
              <a:gd name="connsiteY70" fmla="*/ 0 h 1410598"/>
              <a:gd name="connsiteX71" fmla="*/ 731520 w 1864804"/>
              <a:gd name="connsiteY71" fmla="*/ 165437 h 1410598"/>
              <a:gd name="connsiteX72" fmla="*/ 548640 w 1864804"/>
              <a:gd name="connsiteY72" fmla="*/ 365760 h 1410598"/>
              <a:gd name="connsiteX73" fmla="*/ 548640 w 1864804"/>
              <a:gd name="connsiteY73" fmla="*/ 274320 h 1410598"/>
              <a:gd name="connsiteX74" fmla="*/ 438938 w 1864804"/>
              <a:gd name="connsiteY74" fmla="*/ 303144 h 1410598"/>
              <a:gd name="connsiteX75" fmla="*/ 405571 w 1864804"/>
              <a:gd name="connsiteY75" fmla="*/ 315957 h 1410598"/>
              <a:gd name="connsiteX76" fmla="*/ 338539 w 1864804"/>
              <a:gd name="connsiteY76" fmla="*/ 343701 h 1410598"/>
              <a:gd name="connsiteX77" fmla="*/ 303058 w 1864804"/>
              <a:gd name="connsiteY77" fmla="*/ 362610 h 1410598"/>
              <a:gd name="connsiteX78" fmla="*/ 248620 w 1864804"/>
              <a:gd name="connsiteY78" fmla="*/ 394885 h 1410598"/>
              <a:gd name="connsiteX79" fmla="*/ 215902 w 1864804"/>
              <a:gd name="connsiteY79" fmla="*/ 418235 h 1410598"/>
              <a:gd name="connsiteX80" fmla="*/ 170320 w 1864804"/>
              <a:gd name="connsiteY80" fmla="*/ 455726 h 1410598"/>
              <a:gd name="connsiteX81" fmla="*/ 142404 w 1864804"/>
              <a:gd name="connsiteY81" fmla="*/ 482231 h 1410598"/>
              <a:gd name="connsiteX82" fmla="*/ 104693 w 1864804"/>
              <a:gd name="connsiteY82" fmla="*/ 525626 h 1410598"/>
              <a:gd name="connsiteX83" fmla="*/ 82990 w 1864804"/>
              <a:gd name="connsiteY83" fmla="*/ 553595 h 1410598"/>
              <a:gd name="connsiteX84" fmla="*/ 52440 w 1864804"/>
              <a:gd name="connsiteY84" fmla="*/ 605572 h 1410598"/>
              <a:gd name="connsiteX85" fmla="*/ 38594 w 1864804"/>
              <a:gd name="connsiteY85" fmla="*/ 631226 h 1410598"/>
              <a:gd name="connsiteX86" fmla="*/ 10327 w 1864804"/>
              <a:gd name="connsiteY86" fmla="*/ 713986 h 1410598"/>
              <a:gd name="connsiteX87" fmla="*/ 10233 w 1864804"/>
              <a:gd name="connsiteY87" fmla="*/ 714825 h 1410598"/>
              <a:gd name="connsiteX88" fmla="*/ 43620 w 1864804"/>
              <a:gd name="connsiteY88" fmla="*/ 810318 h 1410598"/>
              <a:gd name="connsiteX89" fmla="*/ 43621 w 1864804"/>
              <a:gd name="connsiteY89" fmla="*/ 810320 h 1410598"/>
              <a:gd name="connsiteX90" fmla="*/ 94691 w 1864804"/>
              <a:gd name="connsiteY90" fmla="*/ 892824 h 1410598"/>
              <a:gd name="connsiteX91" fmla="*/ 116114 w 1864804"/>
              <a:gd name="connsiteY91" fmla="*/ 917495 h 1410598"/>
              <a:gd name="connsiteX92" fmla="*/ 162208 w 1864804"/>
              <a:gd name="connsiteY92" fmla="*/ 966977 h 1410598"/>
              <a:gd name="connsiteX93" fmla="*/ 192735 w 1864804"/>
              <a:gd name="connsiteY93" fmla="*/ 992625 h 1410598"/>
              <a:gd name="connsiteX94" fmla="*/ 244453 w 1864804"/>
              <a:gd name="connsiteY94" fmla="*/ 1031638 h 1410598"/>
              <a:gd name="connsiteX95" fmla="*/ 281289 w 1864804"/>
              <a:gd name="connsiteY95" fmla="*/ 1054516 h 1410598"/>
              <a:gd name="connsiteX96" fmla="*/ 339914 w 1864804"/>
              <a:gd name="connsiteY96" fmla="*/ 1085671 h 1410598"/>
              <a:gd name="connsiteX97" fmla="*/ 381036 w 1864804"/>
              <a:gd name="connsiteY97" fmla="*/ 1104205 h 1410598"/>
              <a:gd name="connsiteX98" fmla="*/ 447637 w 1864804"/>
              <a:gd name="connsiteY98" fmla="*/ 1127942 h 1410598"/>
              <a:gd name="connsiteX99" fmla="*/ 490467 w 1864804"/>
              <a:gd name="connsiteY99" fmla="*/ 1141116 h 1410598"/>
              <a:gd name="connsiteX100" fmla="*/ 525454 w 1864804"/>
              <a:gd name="connsiteY100" fmla="*/ 1148327 h 1410598"/>
              <a:gd name="connsiteX101" fmla="*/ 731520 w 1864804"/>
              <a:gd name="connsiteY101" fmla="*/ 1172617 h 1410598"/>
              <a:gd name="connsiteX102" fmla="*/ 731520 w 1864804"/>
              <a:gd name="connsiteY102" fmla="*/ 1355497 h 1410598"/>
              <a:gd name="connsiteX103" fmla="*/ 731519 w 1864804"/>
              <a:gd name="connsiteY103" fmla="*/ 1355497 h 1410598"/>
              <a:gd name="connsiteX104" fmla="*/ 602638 w 1864804"/>
              <a:gd name="connsiteY104" fmla="*/ 1346906 h 1410598"/>
              <a:gd name="connsiteX105" fmla="*/ 593543 w 1864804"/>
              <a:gd name="connsiteY105" fmla="*/ 1345052 h 1410598"/>
              <a:gd name="connsiteX106" fmla="*/ 584093 w 1864804"/>
              <a:gd name="connsiteY106" fmla="*/ 1344337 h 1410598"/>
              <a:gd name="connsiteX107" fmla="*/ 542808 w 1864804"/>
              <a:gd name="connsiteY107" fmla="*/ 1334714 h 1410598"/>
              <a:gd name="connsiteX108" fmla="*/ 478717 w 1864804"/>
              <a:gd name="connsiteY108" fmla="*/ 1321653 h 1410598"/>
              <a:gd name="connsiteX109" fmla="*/ 463200 w 1864804"/>
              <a:gd name="connsiteY109" fmla="*/ 1316157 h 1410598"/>
              <a:gd name="connsiteX110" fmla="*/ 446779 w 1864804"/>
              <a:gd name="connsiteY110" fmla="*/ 1312330 h 1410598"/>
              <a:gd name="connsiteX111" fmla="*/ 409547 w 1864804"/>
              <a:gd name="connsiteY111" fmla="*/ 1297154 h 1410598"/>
              <a:gd name="connsiteX112" fmla="*/ 362584 w 1864804"/>
              <a:gd name="connsiteY112" fmla="*/ 1280521 h 1410598"/>
              <a:gd name="connsiteX113" fmla="*/ 342571 w 1864804"/>
              <a:gd name="connsiteY113" fmla="*/ 1269856 h 1410598"/>
              <a:gd name="connsiteX114" fmla="*/ 322520 w 1864804"/>
              <a:gd name="connsiteY114" fmla="*/ 1261684 h 1410598"/>
              <a:gd name="connsiteX115" fmla="*/ 293527 w 1864804"/>
              <a:gd name="connsiteY115" fmla="*/ 1243720 h 1410598"/>
              <a:gd name="connsiteX116" fmla="*/ 257067 w 1864804"/>
              <a:gd name="connsiteY116" fmla="*/ 1224291 h 1410598"/>
              <a:gd name="connsiteX117" fmla="*/ 237192 w 1864804"/>
              <a:gd name="connsiteY117" fmla="*/ 1208818 h 1410598"/>
              <a:gd name="connsiteX118" fmla="*/ 214257 w 1864804"/>
              <a:gd name="connsiteY118" fmla="*/ 1194608 h 1410598"/>
              <a:gd name="connsiteX119" fmla="*/ 186544 w 1864804"/>
              <a:gd name="connsiteY119" fmla="*/ 1169386 h 1410598"/>
              <a:gd name="connsiteX120" fmla="*/ 157843 w 1864804"/>
              <a:gd name="connsiteY120" fmla="*/ 1147041 h 1410598"/>
              <a:gd name="connsiteX121" fmla="*/ 142966 w 1864804"/>
              <a:gd name="connsiteY121" fmla="*/ 1129725 h 1410598"/>
              <a:gd name="connsiteX122" fmla="*/ 124932 w 1864804"/>
              <a:gd name="connsiteY122" fmla="*/ 1113312 h 1410598"/>
              <a:gd name="connsiteX123" fmla="*/ 104080 w 1864804"/>
              <a:gd name="connsiteY123" fmla="*/ 1084464 h 1410598"/>
              <a:gd name="connsiteX124" fmla="*/ 81541 w 1864804"/>
              <a:gd name="connsiteY124" fmla="*/ 1058229 h 1410598"/>
              <a:gd name="connsiteX125" fmla="*/ 71485 w 1864804"/>
              <a:gd name="connsiteY125" fmla="*/ 1039369 h 1410598"/>
              <a:gd name="connsiteX126" fmla="*/ 57486 w 1864804"/>
              <a:gd name="connsiteY126" fmla="*/ 1020004 h 1410598"/>
              <a:gd name="connsiteX127" fmla="*/ 44816 w 1864804"/>
              <a:gd name="connsiteY127" fmla="*/ 989353 h 1410598"/>
              <a:gd name="connsiteX128" fmla="*/ 29519 w 1864804"/>
              <a:gd name="connsiteY128" fmla="*/ 960664 h 1410598"/>
              <a:gd name="connsiteX129" fmla="*/ 23994 w 1864804"/>
              <a:gd name="connsiteY129" fmla="*/ 938983 h 1410598"/>
              <a:gd name="connsiteX130" fmla="*/ 14862 w 1864804"/>
              <a:gd name="connsiteY130" fmla="*/ 916892 h 1410598"/>
              <a:gd name="connsiteX131" fmla="*/ 3777 w 1864804"/>
              <a:gd name="connsiteY131" fmla="*/ 862351 h 1410598"/>
              <a:gd name="connsiteX132" fmla="*/ 3530 w 1864804"/>
              <a:gd name="connsiteY132" fmla="*/ 858687 h 1410598"/>
              <a:gd name="connsiteX133" fmla="*/ 3140 w 1864804"/>
              <a:gd name="connsiteY133" fmla="*/ 857154 h 1410598"/>
              <a:gd name="connsiteX134" fmla="*/ 2774 w 1864804"/>
              <a:gd name="connsiteY134" fmla="*/ 847444 h 1410598"/>
              <a:gd name="connsiteX135" fmla="*/ 0 w 1864804"/>
              <a:gd name="connsiteY135" fmla="*/ 806187 h 1410598"/>
              <a:gd name="connsiteX136" fmla="*/ 0 w 1864804"/>
              <a:gd name="connsiteY136" fmla="*/ 623307 h 1410598"/>
              <a:gd name="connsiteX137" fmla="*/ 548640 w 1864804"/>
              <a:gd name="connsiteY137" fmla="*/ 91440 h 141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1864804" h="1410598">
                <a:moveTo>
                  <a:pt x="1133284" y="88346"/>
                </a:moveTo>
                <a:cubicBezTo>
                  <a:pt x="1436289" y="88346"/>
                  <a:pt x="1696267" y="222431"/>
                  <a:pt x="1807318" y="413524"/>
                </a:cubicBezTo>
                <a:cubicBezTo>
                  <a:pt x="1844335" y="477222"/>
                  <a:pt x="1864804" y="547254"/>
                  <a:pt x="1864804" y="620766"/>
                </a:cubicBezTo>
                <a:lnTo>
                  <a:pt x="1864804" y="803646"/>
                </a:lnTo>
                <a:lnTo>
                  <a:pt x="1861027" y="749209"/>
                </a:lnTo>
                <a:lnTo>
                  <a:pt x="1854808" y="719551"/>
                </a:lnTo>
                <a:lnTo>
                  <a:pt x="1864804" y="803646"/>
                </a:lnTo>
                <a:lnTo>
                  <a:pt x="1864218" y="808720"/>
                </a:lnTo>
                <a:lnTo>
                  <a:pt x="1864774" y="813937"/>
                </a:lnTo>
                <a:lnTo>
                  <a:pt x="1857906" y="863337"/>
                </a:lnTo>
                <a:lnTo>
                  <a:pt x="1854477" y="893013"/>
                </a:lnTo>
                <a:lnTo>
                  <a:pt x="1853328" y="896275"/>
                </a:lnTo>
                <a:lnTo>
                  <a:pt x="1852736" y="900533"/>
                </a:lnTo>
                <a:lnTo>
                  <a:pt x="1835159" y="947832"/>
                </a:lnTo>
                <a:lnTo>
                  <a:pt x="1824498" y="978084"/>
                </a:lnTo>
                <a:lnTo>
                  <a:pt x="1822998" y="980559"/>
                </a:lnTo>
                <a:lnTo>
                  <a:pt x="1821963" y="983343"/>
                </a:lnTo>
                <a:lnTo>
                  <a:pt x="1795197" y="1026403"/>
                </a:lnTo>
                <a:lnTo>
                  <a:pt x="1776372" y="1057446"/>
                </a:lnTo>
                <a:lnTo>
                  <a:pt x="1774835" y="1059160"/>
                </a:lnTo>
                <a:lnTo>
                  <a:pt x="1773746" y="1060913"/>
                </a:lnTo>
                <a:lnTo>
                  <a:pt x="1736275" y="1102167"/>
                </a:lnTo>
                <a:lnTo>
                  <a:pt x="1711602" y="1129686"/>
                </a:lnTo>
                <a:lnTo>
                  <a:pt x="1710437" y="1130614"/>
                </a:lnTo>
                <a:lnTo>
                  <a:pt x="1709375" y="1131784"/>
                </a:lnTo>
                <a:lnTo>
                  <a:pt x="1652444" y="1176847"/>
                </a:lnTo>
                <a:lnTo>
                  <a:pt x="1631692" y="1193390"/>
                </a:lnTo>
                <a:lnTo>
                  <a:pt x="1631150" y="1193702"/>
                </a:lnTo>
                <a:lnTo>
                  <a:pt x="1630140" y="1194501"/>
                </a:lnTo>
                <a:lnTo>
                  <a:pt x="1540128" y="1246007"/>
                </a:lnTo>
                <a:lnTo>
                  <a:pt x="1538146" y="1247146"/>
                </a:lnTo>
                <a:lnTo>
                  <a:pt x="1538118" y="1247157"/>
                </a:lnTo>
                <a:lnTo>
                  <a:pt x="1537334" y="1247606"/>
                </a:lnTo>
                <a:cubicBezTo>
                  <a:pt x="1504279" y="1263544"/>
                  <a:pt x="1469178" y="1277638"/>
                  <a:pt x="1432245" y="1289644"/>
                </a:cubicBezTo>
                <a:lnTo>
                  <a:pt x="1318535" y="1318555"/>
                </a:lnTo>
                <a:lnTo>
                  <a:pt x="1316164" y="1319159"/>
                </a:lnTo>
                <a:lnTo>
                  <a:pt x="1316164" y="1410598"/>
                </a:lnTo>
                <a:lnTo>
                  <a:pt x="1133284" y="1244625"/>
                </a:lnTo>
                <a:lnTo>
                  <a:pt x="1316164" y="1044838"/>
                </a:lnTo>
                <a:lnTo>
                  <a:pt x="1316164" y="1136278"/>
                </a:lnTo>
                <a:lnTo>
                  <a:pt x="1473525" y="1090630"/>
                </a:lnTo>
                <a:lnTo>
                  <a:pt x="1500039" y="1080826"/>
                </a:lnTo>
                <a:lnTo>
                  <a:pt x="1531960" y="1065980"/>
                </a:lnTo>
                <a:lnTo>
                  <a:pt x="1581422" y="1040653"/>
                </a:lnTo>
                <a:lnTo>
                  <a:pt x="1611723" y="1022342"/>
                </a:lnTo>
                <a:lnTo>
                  <a:pt x="1654703" y="992917"/>
                </a:lnTo>
                <a:lnTo>
                  <a:pt x="1681606" y="972074"/>
                </a:lnTo>
                <a:lnTo>
                  <a:pt x="1719231" y="937843"/>
                </a:lnTo>
                <a:lnTo>
                  <a:pt x="1741405" y="915734"/>
                </a:lnTo>
                <a:lnTo>
                  <a:pt x="1774927" y="874379"/>
                </a:lnTo>
                <a:lnTo>
                  <a:pt x="1790487" y="853958"/>
                </a:lnTo>
                <a:lnTo>
                  <a:pt x="1828071" y="787411"/>
                </a:lnTo>
                <a:lnTo>
                  <a:pt x="1828072" y="787410"/>
                </a:lnTo>
                <a:lnTo>
                  <a:pt x="1853521" y="713410"/>
                </a:lnTo>
                <a:lnTo>
                  <a:pt x="1851626" y="704375"/>
                </a:lnTo>
                <a:lnTo>
                  <a:pt x="1849942" y="696345"/>
                </a:lnTo>
                <a:lnTo>
                  <a:pt x="1809740" y="602085"/>
                </a:lnTo>
                <a:lnTo>
                  <a:pt x="1790253" y="573522"/>
                </a:lnTo>
                <a:lnTo>
                  <a:pt x="1747483" y="516171"/>
                </a:lnTo>
                <a:lnTo>
                  <a:pt x="1717407" y="486148"/>
                </a:lnTo>
                <a:lnTo>
                  <a:pt x="1665442" y="440308"/>
                </a:lnTo>
                <a:lnTo>
                  <a:pt x="1627359" y="413244"/>
                </a:lnTo>
                <a:lnTo>
                  <a:pt x="1565651" y="376188"/>
                </a:lnTo>
                <a:lnTo>
                  <a:pt x="1521731" y="354036"/>
                </a:lnTo>
                <a:lnTo>
                  <a:pt x="1449492" y="325498"/>
                </a:lnTo>
                <a:lnTo>
                  <a:pt x="1402653" y="309593"/>
                </a:lnTo>
                <a:lnTo>
                  <a:pt x="1315665" y="289940"/>
                </a:lnTo>
                <a:lnTo>
                  <a:pt x="1272392" y="281433"/>
                </a:lnTo>
                <a:lnTo>
                  <a:pt x="1133286" y="271226"/>
                </a:lnTo>
                <a:lnTo>
                  <a:pt x="1133284" y="271226"/>
                </a:lnTo>
                <a:close/>
                <a:moveTo>
                  <a:pt x="548640" y="0"/>
                </a:moveTo>
                <a:lnTo>
                  <a:pt x="731520" y="165437"/>
                </a:lnTo>
                <a:lnTo>
                  <a:pt x="548640" y="365760"/>
                </a:lnTo>
                <a:lnTo>
                  <a:pt x="548640" y="274320"/>
                </a:lnTo>
                <a:lnTo>
                  <a:pt x="438938" y="303144"/>
                </a:lnTo>
                <a:lnTo>
                  <a:pt x="405571" y="315957"/>
                </a:lnTo>
                <a:lnTo>
                  <a:pt x="338539" y="343701"/>
                </a:lnTo>
                <a:lnTo>
                  <a:pt x="303058" y="362610"/>
                </a:lnTo>
                <a:lnTo>
                  <a:pt x="248620" y="394885"/>
                </a:lnTo>
                <a:lnTo>
                  <a:pt x="215902" y="418235"/>
                </a:lnTo>
                <a:lnTo>
                  <a:pt x="170320" y="455726"/>
                </a:lnTo>
                <a:lnTo>
                  <a:pt x="142404" y="482231"/>
                </a:lnTo>
                <a:lnTo>
                  <a:pt x="104693" y="525626"/>
                </a:lnTo>
                <a:lnTo>
                  <a:pt x="82990" y="553595"/>
                </a:lnTo>
                <a:lnTo>
                  <a:pt x="52440" y="605572"/>
                </a:lnTo>
                <a:lnTo>
                  <a:pt x="38594" y="631226"/>
                </a:lnTo>
                <a:lnTo>
                  <a:pt x="10327" y="713986"/>
                </a:lnTo>
                <a:lnTo>
                  <a:pt x="10233" y="714825"/>
                </a:lnTo>
                <a:lnTo>
                  <a:pt x="43620" y="810318"/>
                </a:lnTo>
                <a:lnTo>
                  <a:pt x="43621" y="810320"/>
                </a:lnTo>
                <a:lnTo>
                  <a:pt x="94691" y="892824"/>
                </a:lnTo>
                <a:lnTo>
                  <a:pt x="116114" y="917495"/>
                </a:lnTo>
                <a:lnTo>
                  <a:pt x="162208" y="966977"/>
                </a:lnTo>
                <a:lnTo>
                  <a:pt x="192735" y="992625"/>
                </a:lnTo>
                <a:lnTo>
                  <a:pt x="244453" y="1031638"/>
                </a:lnTo>
                <a:lnTo>
                  <a:pt x="281289" y="1054516"/>
                </a:lnTo>
                <a:lnTo>
                  <a:pt x="339914" y="1085671"/>
                </a:lnTo>
                <a:lnTo>
                  <a:pt x="381036" y="1104205"/>
                </a:lnTo>
                <a:lnTo>
                  <a:pt x="447637" y="1127942"/>
                </a:lnTo>
                <a:lnTo>
                  <a:pt x="490467" y="1141116"/>
                </a:lnTo>
                <a:lnTo>
                  <a:pt x="525454" y="1148327"/>
                </a:lnTo>
                <a:lnTo>
                  <a:pt x="731520" y="1172617"/>
                </a:lnTo>
                <a:lnTo>
                  <a:pt x="731520" y="1355497"/>
                </a:lnTo>
                <a:lnTo>
                  <a:pt x="731519" y="1355497"/>
                </a:lnTo>
                <a:cubicBezTo>
                  <a:pt x="688046" y="1355497"/>
                  <a:pt x="644929" y="1352590"/>
                  <a:pt x="602638" y="1346906"/>
                </a:cubicBezTo>
                <a:lnTo>
                  <a:pt x="593543" y="1345052"/>
                </a:lnTo>
                <a:lnTo>
                  <a:pt x="584093" y="1344337"/>
                </a:lnTo>
                <a:lnTo>
                  <a:pt x="542808" y="1334714"/>
                </a:lnTo>
                <a:lnTo>
                  <a:pt x="478717" y="1321653"/>
                </a:lnTo>
                <a:lnTo>
                  <a:pt x="463200" y="1316157"/>
                </a:lnTo>
                <a:lnTo>
                  <a:pt x="446779" y="1312330"/>
                </a:lnTo>
                <a:lnTo>
                  <a:pt x="409547" y="1297154"/>
                </a:lnTo>
                <a:lnTo>
                  <a:pt x="362584" y="1280521"/>
                </a:lnTo>
                <a:lnTo>
                  <a:pt x="342571" y="1269856"/>
                </a:lnTo>
                <a:lnTo>
                  <a:pt x="322520" y="1261684"/>
                </a:lnTo>
                <a:lnTo>
                  <a:pt x="293527" y="1243720"/>
                </a:lnTo>
                <a:lnTo>
                  <a:pt x="257067" y="1224291"/>
                </a:lnTo>
                <a:lnTo>
                  <a:pt x="237192" y="1208818"/>
                </a:lnTo>
                <a:lnTo>
                  <a:pt x="214257" y="1194608"/>
                </a:lnTo>
                <a:lnTo>
                  <a:pt x="186544" y="1169386"/>
                </a:lnTo>
                <a:lnTo>
                  <a:pt x="157843" y="1147041"/>
                </a:lnTo>
                <a:lnTo>
                  <a:pt x="142966" y="1129725"/>
                </a:lnTo>
                <a:lnTo>
                  <a:pt x="124932" y="1113312"/>
                </a:lnTo>
                <a:lnTo>
                  <a:pt x="104080" y="1084464"/>
                </a:lnTo>
                <a:lnTo>
                  <a:pt x="81541" y="1058229"/>
                </a:lnTo>
                <a:lnTo>
                  <a:pt x="71485" y="1039369"/>
                </a:lnTo>
                <a:lnTo>
                  <a:pt x="57486" y="1020004"/>
                </a:lnTo>
                <a:lnTo>
                  <a:pt x="44816" y="989353"/>
                </a:lnTo>
                <a:lnTo>
                  <a:pt x="29519" y="960664"/>
                </a:lnTo>
                <a:lnTo>
                  <a:pt x="23994" y="938983"/>
                </a:lnTo>
                <a:lnTo>
                  <a:pt x="14862" y="916892"/>
                </a:lnTo>
                <a:cubicBezTo>
                  <a:pt x="9990" y="899013"/>
                  <a:pt x="6274" y="880817"/>
                  <a:pt x="3777" y="862351"/>
                </a:cubicBezTo>
                <a:lnTo>
                  <a:pt x="3530" y="858687"/>
                </a:lnTo>
                <a:lnTo>
                  <a:pt x="3140" y="857154"/>
                </a:lnTo>
                <a:lnTo>
                  <a:pt x="2774" y="847444"/>
                </a:lnTo>
                <a:lnTo>
                  <a:pt x="0" y="806187"/>
                </a:lnTo>
                <a:lnTo>
                  <a:pt x="0" y="623307"/>
                </a:lnTo>
                <a:cubicBezTo>
                  <a:pt x="0" y="372823"/>
                  <a:pt x="225660" y="154061"/>
                  <a:pt x="548640" y="9144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90241FA-854C-19B8-4ED5-C97396C57313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1011797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1026">
            <a:extLst>
              <a:ext uri="{FF2B5EF4-FFF2-40B4-BE49-F238E27FC236}">
                <a16:creationId xmlns:a16="http://schemas.microsoft.com/office/drawing/2014/main" id="{07EB9C24-FE55-48A4-9D54-F971519BC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Verschillende motieven</a:t>
            </a:r>
          </a:p>
        </p:txBody>
      </p:sp>
      <p:sp>
        <p:nvSpPr>
          <p:cNvPr id="622595" name="Rectangle 1027">
            <a:extLst>
              <a:ext uri="{FF2B5EF4-FFF2-40B4-BE49-F238E27FC236}">
                <a16:creationId xmlns:a16="http://schemas.microsoft.com/office/drawing/2014/main" id="{55997D6A-5A92-402C-80A6-31B364926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690" y="1268760"/>
            <a:ext cx="8229600" cy="5866678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sz="2600" b="1" dirty="0">
                <a:solidFill>
                  <a:srgbClr val="040404"/>
                </a:solidFill>
              </a:rPr>
              <a:t>Verliefde belagers/</a:t>
            </a:r>
            <a:r>
              <a:rPr lang="nl-NL" altLang="nl-NL" sz="2600" b="1" dirty="0">
                <a:solidFill>
                  <a:srgbClr val="FF0000"/>
                </a:solidFill>
              </a:rPr>
              <a:t>incompetente aanbidders</a:t>
            </a:r>
            <a:endParaRPr lang="nl-NL" altLang="nl-NL" sz="2600" dirty="0">
              <a:solidFill>
                <a:srgbClr val="040404"/>
              </a:solidFill>
            </a:endParaRPr>
          </a:p>
          <a:p>
            <a:pPr marL="0" indent="0" eaLnBrk="1" hangingPunct="1">
              <a:buNone/>
            </a:pPr>
            <a:endParaRPr lang="nl-NL" altLang="nl-NL" sz="2600" b="1" dirty="0">
              <a:solidFill>
                <a:srgbClr val="040404"/>
              </a:solidFill>
            </a:endParaRPr>
          </a:p>
          <a:p>
            <a:pPr eaLnBrk="1" hangingPunct="1"/>
            <a:r>
              <a:rPr lang="nl-NL" altLang="nl-NL" sz="2600" b="1" dirty="0">
                <a:solidFill>
                  <a:srgbClr val="040404"/>
                </a:solidFill>
              </a:rPr>
              <a:t>Obsessionele waan-stalkers/erotomanie/</a:t>
            </a:r>
            <a:r>
              <a:rPr lang="nl-NL" altLang="nl-NL" sz="2600" b="1" dirty="0">
                <a:solidFill>
                  <a:srgbClr val="FF0000"/>
                </a:solidFill>
              </a:rPr>
              <a:t>stalkers met intimiteitswaan</a:t>
            </a:r>
            <a:endParaRPr lang="nl-NL" altLang="nl-NL" sz="2600" dirty="0">
              <a:solidFill>
                <a:srgbClr val="040404"/>
              </a:solidFill>
            </a:endParaRPr>
          </a:p>
          <a:p>
            <a:pPr marL="0" indent="0" eaLnBrk="1" hangingPunct="1">
              <a:buNone/>
            </a:pPr>
            <a:endParaRPr lang="nl-NL" altLang="nl-NL" sz="2600" dirty="0">
              <a:solidFill>
                <a:srgbClr val="040404"/>
              </a:solidFill>
            </a:endParaRPr>
          </a:p>
          <a:p>
            <a:pPr eaLnBrk="1" hangingPunct="1"/>
            <a:r>
              <a:rPr lang="nl-NL" altLang="nl-NL" sz="2600" b="1" dirty="0">
                <a:solidFill>
                  <a:srgbClr val="040404"/>
                </a:solidFill>
              </a:rPr>
              <a:t>Sadistische stalker/jager/</a:t>
            </a:r>
            <a:r>
              <a:rPr lang="nl-NL" altLang="nl-NL" sz="2600" b="1" dirty="0">
                <a:solidFill>
                  <a:srgbClr val="FF0000"/>
                </a:solidFill>
              </a:rPr>
              <a:t>seksueel gemotiveerde stalkers</a:t>
            </a:r>
            <a:endParaRPr lang="nl-NL" altLang="nl-NL" sz="2600" dirty="0">
              <a:solidFill>
                <a:srgbClr val="040404"/>
              </a:solidFill>
            </a:endParaRPr>
          </a:p>
          <a:p>
            <a:pPr marL="0" indent="0" eaLnBrk="1" hangingPunct="1">
              <a:buNone/>
            </a:pPr>
            <a:endParaRPr lang="nl-NL" altLang="nl-NL" sz="2600" b="1" dirty="0">
              <a:solidFill>
                <a:srgbClr val="040404"/>
              </a:solidFill>
            </a:endParaRPr>
          </a:p>
          <a:p>
            <a:r>
              <a:rPr lang="nl-NL" altLang="nl-NL" sz="2600" b="1" dirty="0">
                <a:solidFill>
                  <a:srgbClr val="040404"/>
                </a:solidFill>
              </a:rPr>
              <a:t>Ex-Partner stalkers/</a:t>
            </a:r>
            <a:r>
              <a:rPr lang="nl-NL" altLang="nl-NL" sz="2600" b="1" dirty="0">
                <a:solidFill>
                  <a:srgbClr val="FF0000"/>
                </a:solidFill>
              </a:rPr>
              <a:t>afgewezen stalkers</a:t>
            </a:r>
          </a:p>
          <a:p>
            <a:endParaRPr lang="nl-NL" altLang="nl-NL" sz="2000" dirty="0">
              <a:solidFill>
                <a:srgbClr val="040404"/>
              </a:solidFill>
            </a:endParaRPr>
          </a:p>
          <a:p>
            <a:r>
              <a:rPr lang="nl-NL" altLang="nl-NL" sz="2600" b="1" dirty="0">
                <a:solidFill>
                  <a:srgbClr val="FF0000"/>
                </a:solidFill>
              </a:rPr>
              <a:t>Rancuneuze stalkers</a:t>
            </a:r>
            <a:endParaRPr lang="nl-NL" altLang="nl-NL" sz="2400" dirty="0">
              <a:solidFill>
                <a:srgbClr val="040404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B173F1C-22A9-FB89-324D-51ABB43C2911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Polshorloge">
            <a:hlinkClick r:id="" action="ppaction://media"/>
            <a:extLst>
              <a:ext uri="{FF2B5EF4-FFF2-40B4-BE49-F238E27FC236}">
                <a16:creationId xmlns:a16="http://schemas.microsoft.com/office/drawing/2014/main" id="{339F5EC6-D32F-2435-648D-63E64452E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2D515C-E5E6-3DA1-5A9C-F5D71AEC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2204864"/>
            <a:ext cx="7772400" cy="1362075"/>
          </a:xfrm>
        </p:spPr>
        <p:txBody>
          <a:bodyPr/>
          <a:lstStyle/>
          <a:p>
            <a:pPr algn="ctr"/>
            <a:r>
              <a:rPr lang="nl-NL" dirty="0"/>
              <a:t>aanpak</a:t>
            </a:r>
          </a:p>
        </p:txBody>
      </p:sp>
    </p:spTree>
    <p:extLst>
      <p:ext uri="{BB962C8B-B14F-4D97-AF65-F5344CB8AC3E}">
        <p14:creationId xmlns:p14="http://schemas.microsoft.com/office/powerpoint/2010/main" val="19961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7FB77AC-FC88-BFB3-B7C0-22E90562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Aanpak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ACAB740-7CC2-6F6F-EC82-39B378545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/>
              <a:t>Snelheid is gewenst, vooral bij hoog risico gevallen</a:t>
            </a:r>
          </a:p>
          <a:p>
            <a:pPr marL="0" indent="0">
              <a:buNone/>
            </a:pPr>
            <a:endParaRPr lang="nl-NL" sz="2800" dirty="0"/>
          </a:p>
          <a:p>
            <a:r>
              <a:rPr lang="nl-NL" altLang="nl-NL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Na veroordeling krijgt 53% opnieuw een veroordeling en 34% opnieuw een veroordeling voor soortgelijk feit </a:t>
            </a:r>
            <a:r>
              <a:rPr lang="nl-NL" altLang="nl-NL" sz="15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Debets</a:t>
            </a:r>
            <a:r>
              <a:rPr lang="nl-NL" altLang="nl-NL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, Keijser &amp; Malsch, 2011</a:t>
            </a:r>
          </a:p>
          <a:p>
            <a:endParaRPr lang="nl-NL" dirty="0"/>
          </a:p>
          <a:p>
            <a:r>
              <a:rPr lang="nl-NL" dirty="0"/>
              <a:t>Recidive is vaak snel</a:t>
            </a:r>
          </a:p>
          <a:p>
            <a:endParaRPr lang="nl-NL" dirty="0"/>
          </a:p>
          <a:p>
            <a:r>
              <a:rPr lang="nl-NL" dirty="0"/>
              <a:t>Vaak is een lang adem nodig</a:t>
            </a:r>
          </a:p>
        </p:txBody>
      </p:sp>
    </p:spTree>
    <p:extLst>
      <p:ext uri="{BB962C8B-B14F-4D97-AF65-F5344CB8AC3E}">
        <p14:creationId xmlns:p14="http://schemas.microsoft.com/office/powerpoint/2010/main" val="329599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D50C0-B2B8-4DA3-9575-F2AB56A4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Gewenste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8C6750-259A-4805-907E-402E3FB27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/>
              <a:t>Pas de aanpak aan op </a:t>
            </a:r>
          </a:p>
          <a:p>
            <a:pPr lvl="1"/>
            <a:r>
              <a:rPr lang="nl-NL" sz="2400" dirty="0"/>
              <a:t>Slachtoffer</a:t>
            </a:r>
          </a:p>
          <a:p>
            <a:pPr lvl="2"/>
            <a:r>
              <a:rPr lang="nl-NL" sz="2000" dirty="0"/>
              <a:t>Kenmerken </a:t>
            </a:r>
          </a:p>
          <a:p>
            <a:pPr lvl="2"/>
            <a:r>
              <a:rPr lang="nl-NL" sz="2000" dirty="0"/>
              <a:t>Doelstellingen</a:t>
            </a:r>
          </a:p>
          <a:p>
            <a:pPr lvl="2"/>
            <a:r>
              <a:rPr lang="nl-NL" sz="2000" dirty="0"/>
              <a:t>Relatie tot dader</a:t>
            </a:r>
            <a:endParaRPr lang="nl-NL" sz="1800" dirty="0"/>
          </a:p>
          <a:p>
            <a:pPr lvl="1"/>
            <a:r>
              <a:rPr lang="nl-NL" sz="2400" dirty="0"/>
              <a:t>Dader</a:t>
            </a:r>
          </a:p>
          <a:p>
            <a:pPr lvl="2"/>
            <a:r>
              <a:rPr lang="nl-NL" sz="2000" dirty="0"/>
              <a:t>Dadertype</a:t>
            </a:r>
          </a:p>
          <a:p>
            <a:pPr lvl="2"/>
            <a:r>
              <a:rPr lang="nl-NL" sz="2000" dirty="0"/>
              <a:t>Psychopathologie </a:t>
            </a:r>
          </a:p>
          <a:p>
            <a:pPr lvl="2"/>
            <a:r>
              <a:rPr lang="nl-NL" sz="2000" dirty="0"/>
              <a:t>Risico na risicotaxatie</a:t>
            </a:r>
          </a:p>
          <a:p>
            <a:pPr lvl="1"/>
            <a:r>
              <a:rPr lang="nl-NL" sz="2400" dirty="0"/>
              <a:t>Organisaties</a:t>
            </a:r>
          </a:p>
          <a:p>
            <a:pPr lvl="2"/>
            <a:r>
              <a:rPr lang="nl-NL" sz="2000" dirty="0"/>
              <a:t>Mogelijkheden</a:t>
            </a:r>
          </a:p>
          <a:p>
            <a:pPr lvl="2"/>
            <a:r>
              <a:rPr lang="nl-NL" sz="2000" dirty="0"/>
              <a:t>Regie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1CAFFC7-277E-3C0B-DBCF-EDBFAF94DA83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3998263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77A62-4E9C-37DF-F086-493BC7CD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nl-NL" dirty="0"/>
              <a:t>Gewenste aanpak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A5A1668-9047-C6DF-2C0D-9D21EAD0F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815665"/>
              </p:ext>
            </p:extLst>
          </p:nvPr>
        </p:nvGraphicFramePr>
        <p:xfrm>
          <a:off x="0" y="980728"/>
          <a:ext cx="9886487" cy="618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7553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D50C0-B2B8-4DA3-9575-F2AB56A4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Gewenste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8C6750-259A-4805-907E-402E3FB27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56756"/>
          </a:xfrm>
        </p:spPr>
        <p:txBody>
          <a:bodyPr>
            <a:normAutofit/>
          </a:bodyPr>
          <a:lstStyle/>
          <a:p>
            <a:r>
              <a:rPr lang="nl-NL" sz="2400" dirty="0"/>
              <a:t>Verliefde stalker			corrigerend gesprek/</a:t>
            </a:r>
          </a:p>
          <a:p>
            <a:pPr marL="0" indent="0">
              <a:buNone/>
            </a:pPr>
            <a:r>
              <a:rPr lang="nl-NL" sz="2400" dirty="0"/>
              <a:t>					behandeling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Sadistische stalker			straf/</a:t>
            </a:r>
            <a:r>
              <a:rPr lang="nl-NL" sz="2400" dirty="0" err="1"/>
              <a:t>incapacitatie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Waanstalker			behandeling</a:t>
            </a:r>
          </a:p>
          <a:p>
            <a:endParaRPr lang="nl-NL" sz="2400" dirty="0"/>
          </a:p>
          <a:p>
            <a:r>
              <a:rPr lang="nl-NL" sz="2400" dirty="0"/>
              <a:t>Ex-partner 				afhankelijk van motief 						</a:t>
            </a:r>
            <a:r>
              <a:rPr lang="nl-NL" sz="2400" u="sng" dirty="0"/>
              <a:t>voorwaardelijke</a:t>
            </a:r>
            <a:r>
              <a:rPr lang="nl-NL" sz="2400" dirty="0"/>
              <a:t> straf en 						bemiddeling/contact-							verbod/behandeling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1CAFFC7-277E-3C0B-DBCF-EDBFAF94DA83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3463781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GGZ abstract technology circle setting logo design on white background ...">
            <a:extLst>
              <a:ext uri="{FF2B5EF4-FFF2-40B4-BE49-F238E27FC236}">
                <a16:creationId xmlns:a16="http://schemas.microsoft.com/office/drawing/2014/main" id="{3C889B73-6EF4-B812-7849-A045E510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8107"/>
            <a:ext cx="928987" cy="9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Veilig thuis | Veiligheidshuis Parkstad">
            <a:extLst>
              <a:ext uri="{FF2B5EF4-FFF2-40B4-BE49-F238E27FC236}">
                <a16:creationId xmlns:a16="http://schemas.microsoft.com/office/drawing/2014/main" id="{6ED69069-1B63-CB1C-04B6-E12C185E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62" y="119654"/>
            <a:ext cx="1443180" cy="7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chterlijke Macht - Maatschappijleer">
            <a:extLst>
              <a:ext uri="{FF2B5EF4-FFF2-40B4-BE49-F238E27FC236}">
                <a16:creationId xmlns:a16="http://schemas.microsoft.com/office/drawing/2014/main" id="{81F08291-9A06-5887-B12A-96ADE359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00" y="90151"/>
            <a:ext cx="954310" cy="8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BDEC8F1-D99B-D73A-2DE6-ED288A87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957953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De aanpak van belaging </a:t>
            </a:r>
            <a:br>
              <a:rPr lang="nl-NL" dirty="0"/>
            </a:br>
            <a:r>
              <a:rPr lang="nl-NL" dirty="0"/>
              <a:t>vereist maatwerk </a:t>
            </a:r>
            <a:br>
              <a:rPr lang="nl-NL" dirty="0"/>
            </a:br>
            <a:r>
              <a:rPr lang="nl-NL" dirty="0"/>
              <a:t>en vaak een langdurige aanpak vanuit verschillende ketenpartners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2D20DAB-C3D7-867E-0ED6-C1A9626C28B6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  <p:pic>
        <p:nvPicPr>
          <p:cNvPr id="5122" name="Picture 2" descr="Dutch Police | ESA TIA">
            <a:extLst>
              <a:ext uri="{FF2B5EF4-FFF2-40B4-BE49-F238E27FC236}">
                <a16:creationId xmlns:a16="http://schemas.microsoft.com/office/drawing/2014/main" id="{0EB8FD34-855C-63E9-2DC7-60C0D7DC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1865"/>
            <a:ext cx="1351776" cy="4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go-Openbaar-Ministerie - DoeHetZelfNotaris">
            <a:extLst>
              <a:ext uri="{FF2B5EF4-FFF2-40B4-BE49-F238E27FC236}">
                <a16:creationId xmlns:a16="http://schemas.microsoft.com/office/drawing/2014/main" id="{BAAB7020-7FE9-9590-B97F-CCD6D2D33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43" y="311459"/>
            <a:ext cx="1944216" cy="5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classering in beeld - Reclassering Nederland">
            <a:extLst>
              <a:ext uri="{FF2B5EF4-FFF2-40B4-BE49-F238E27FC236}">
                <a16:creationId xmlns:a16="http://schemas.microsoft.com/office/drawing/2014/main" id="{84743995-F707-DF55-EAEF-A1AD1DC4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949279"/>
            <a:ext cx="4824535" cy="75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Zorg en Veiligheidshuis Hollands Midden - Veiligheidshuizen">
            <a:extLst>
              <a:ext uri="{FF2B5EF4-FFF2-40B4-BE49-F238E27FC236}">
                <a16:creationId xmlns:a16="http://schemas.microsoft.com/office/drawing/2014/main" id="{2DC67BAE-4473-FAE4-63E7-C8705E32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84" y="6051575"/>
            <a:ext cx="4060179" cy="50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fbeeldingsresultaten voor logo bureau slachtofferhulp">
            <a:extLst>
              <a:ext uri="{FF2B5EF4-FFF2-40B4-BE49-F238E27FC236}">
                <a16:creationId xmlns:a16="http://schemas.microsoft.com/office/drawing/2014/main" id="{754A301D-1405-E5CA-D45D-0EE805006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58" y="119654"/>
            <a:ext cx="608188" cy="6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9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AD1325F-6FF4-AC98-05D9-2286B3063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6712"/>
            <a:ext cx="7772400" cy="1362075"/>
          </a:xfrm>
        </p:spPr>
        <p:txBody>
          <a:bodyPr/>
          <a:lstStyle/>
          <a:p>
            <a:pPr algn="ctr"/>
            <a:r>
              <a:rPr lang="nl-NL" dirty="0"/>
              <a:t>Samen op naar de beste aanpak naar stalking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5E10C1-A01E-97B4-3961-55EC3C8FD135}"/>
              </a:ext>
            </a:extLst>
          </p:cNvPr>
          <p:cNvSpPr txBox="1"/>
          <p:nvPr/>
        </p:nvSpPr>
        <p:spPr>
          <a:xfrm>
            <a:off x="4572000" y="5691091"/>
            <a:ext cx="313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www.adfor.org</a:t>
            </a:r>
            <a:endParaRPr lang="nl-NL" dirty="0"/>
          </a:p>
          <a:p>
            <a:r>
              <a:rPr lang="nl-NL" dirty="0"/>
              <a:t>r.w.blaauw@pl.hanze.nl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EF0348-2C96-3FF3-C9EC-47E944D87126}"/>
              </a:ext>
            </a:extLst>
          </p:cNvPr>
          <p:cNvSpPr txBox="1"/>
          <p:nvPr/>
        </p:nvSpPr>
        <p:spPr>
          <a:xfrm>
            <a:off x="827584" y="3958485"/>
            <a:ext cx="64486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Incompany</a:t>
            </a:r>
            <a:r>
              <a:rPr lang="nl-NL" dirty="0"/>
              <a:t> trainingen huiselijk geweld, intieme terreur of </a:t>
            </a:r>
            <a:r>
              <a:rPr lang="nl-NL" dirty="0" err="1"/>
              <a:t>stalking</a:t>
            </a:r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Risicotaxatie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Daderprofilering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Psychopathologie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Gespreks- en confrontatietechnieken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Casemanagement</a:t>
            </a:r>
          </a:p>
        </p:txBody>
      </p:sp>
      <p:pic>
        <p:nvPicPr>
          <p:cNvPr id="7" name="Afbeelding 6" descr="Afbeelding met patroon, Symmetrie, plein, pixel&#10;&#10;Automatisch gegenereerde beschrijving">
            <a:extLst>
              <a:ext uri="{FF2B5EF4-FFF2-40B4-BE49-F238E27FC236}">
                <a16:creationId xmlns:a16="http://schemas.microsoft.com/office/drawing/2014/main" id="{0FB87401-2011-7C41-70FD-7F8DC404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969449"/>
            <a:ext cx="1741896" cy="17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5C607-E3BC-4010-8FC4-9BFD3AD8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Stalking gedrag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78AABC-4F7A-4427-B196-C543B8B28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29" y="1268760"/>
            <a:ext cx="8229600" cy="5314602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Aanspreken			93%</a:t>
            </a:r>
          </a:p>
          <a:p>
            <a:r>
              <a:rPr lang="nl-NL" dirty="0"/>
              <a:t>Telefoontjes			86%</a:t>
            </a:r>
          </a:p>
          <a:p>
            <a:r>
              <a:rPr lang="nl-NL" dirty="0"/>
              <a:t>Berichten			43%</a:t>
            </a:r>
          </a:p>
          <a:p>
            <a:endParaRPr lang="nl-NL" dirty="0"/>
          </a:p>
          <a:p>
            <a:r>
              <a:rPr lang="nl-NL" dirty="0"/>
              <a:t>Posten bij woning		75%</a:t>
            </a:r>
          </a:p>
          <a:p>
            <a:r>
              <a:rPr lang="nl-NL" dirty="0"/>
              <a:t>Volgen			75%</a:t>
            </a:r>
          </a:p>
          <a:p>
            <a:endParaRPr lang="nl-NL" dirty="0"/>
          </a:p>
          <a:p>
            <a:r>
              <a:rPr lang="nl-NL" dirty="0"/>
              <a:t>Betreden woning		43%</a:t>
            </a:r>
          </a:p>
          <a:p>
            <a:r>
              <a:rPr lang="nl-NL" dirty="0"/>
              <a:t>Vernielen spullen		71%</a:t>
            </a:r>
          </a:p>
          <a:p>
            <a:r>
              <a:rPr lang="nl-NL" dirty="0"/>
              <a:t>Geweldpleging		61%</a:t>
            </a:r>
          </a:p>
          <a:p>
            <a:r>
              <a:rPr lang="nl-NL" dirty="0"/>
              <a:t>Bedreiging			45%</a:t>
            </a:r>
          </a:p>
          <a:p>
            <a:endParaRPr lang="nl-NL" dirty="0"/>
          </a:p>
          <a:p>
            <a:r>
              <a:rPr lang="nl-NL" dirty="0"/>
              <a:t>Gemiddeld </a:t>
            </a:r>
            <a:r>
              <a:rPr lang="nl-NL" b="1" dirty="0"/>
              <a:t>zes</a:t>
            </a:r>
            <a:r>
              <a:rPr lang="nl-NL" dirty="0"/>
              <a:t> stalking gedragingen, waarbij de meeste gedragingen op zichzelf niet strafbaar zijn</a:t>
            </a:r>
          </a:p>
          <a:p>
            <a:r>
              <a:rPr lang="nl-NL" dirty="0"/>
              <a:t>Gemiddelde duur </a:t>
            </a:r>
            <a:r>
              <a:rPr lang="nl-NL" b="1" dirty="0"/>
              <a:t>58 maanden</a:t>
            </a:r>
            <a:r>
              <a:rPr lang="nl-NL" dirty="0"/>
              <a:t> met 13% meer dan tien jaar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E7CD3BC-5377-83DF-529A-040B4DE6B4FA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50084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9229CCD1-D800-4E92-AC3B-52E594705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772400" cy="1143000"/>
          </a:xfrm>
        </p:spPr>
        <p:txBody>
          <a:bodyPr/>
          <a:lstStyle/>
          <a:p>
            <a:pPr algn="ctr"/>
            <a:r>
              <a:rPr lang="nl-NL" altLang="nl-NL"/>
              <a:t>Strafbaarstelling</a:t>
            </a:r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407E4DAC-CA93-499C-BB38-530226F5BD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Maximaal drie jaar gevangenisstraf</a:t>
            </a:r>
          </a:p>
          <a:p>
            <a:r>
              <a:rPr lang="nl-NL" altLang="nl-NL" dirty="0"/>
              <a:t>Geldboete tot 21.750 Euro</a:t>
            </a:r>
          </a:p>
          <a:p>
            <a:r>
              <a:rPr lang="nl-NL" altLang="nl-NL" dirty="0"/>
              <a:t>Uitzonderingsdelict waarvoor TBS mogelijk is</a:t>
            </a:r>
          </a:p>
          <a:p>
            <a:r>
              <a:rPr lang="nl-NL" altLang="nl-NL" dirty="0"/>
              <a:t>(deels) Voorwaardelijke straffen. Denk ook aan zorgmachtiging vanuit Wet forensische zorg en Wet verplichte ggz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8C6CB2E-441A-34EF-8272-CF7CCB176320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 title="IJsberg">
            <a:hlinkClick r:id="" action="ppaction://media"/>
            <a:extLst>
              <a:ext uri="{FF2B5EF4-FFF2-40B4-BE49-F238E27FC236}">
                <a16:creationId xmlns:a16="http://schemas.microsoft.com/office/drawing/2014/main" id="{CB56E997-CE6B-D678-CA4C-A17AA8155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86959FD6-99F6-8E48-D07B-491DFDEA3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3984"/>
            <a:ext cx="8458200" cy="6834726"/>
          </a:xfrm>
          <a:custGeom>
            <a:avLst/>
            <a:gdLst/>
            <a:ahLst/>
            <a:cxnLst/>
            <a:rect l="l" t="t" r="r" b="b"/>
            <a:pathLst>
              <a:path w="8458200" h="6834726">
                <a:moveTo>
                  <a:pt x="8194485" y="6774899"/>
                </a:moveTo>
                <a:lnTo>
                  <a:pt x="8207803" y="6777920"/>
                </a:lnTo>
                <a:lnTo>
                  <a:pt x="8213074" y="6785788"/>
                </a:lnTo>
                <a:cubicBezTo>
                  <a:pt x="8216758" y="6787657"/>
                  <a:pt x="8221892" y="6788592"/>
                  <a:pt x="8228478" y="6788592"/>
                </a:cubicBezTo>
                <a:cubicBezTo>
                  <a:pt x="8232664" y="6788592"/>
                  <a:pt x="8236166" y="6788188"/>
                  <a:pt x="8238984" y="6787378"/>
                </a:cubicBezTo>
                <a:lnTo>
                  <a:pt x="8242393" y="6785768"/>
                </a:lnTo>
                <a:lnTo>
                  <a:pt x="8257491" y="6789193"/>
                </a:lnTo>
                <a:lnTo>
                  <a:pt x="8255644" y="6791481"/>
                </a:lnTo>
                <a:cubicBezTo>
                  <a:pt x="8252658" y="6793852"/>
                  <a:pt x="8248849" y="6795722"/>
                  <a:pt x="8244216" y="6797089"/>
                </a:cubicBezTo>
                <a:cubicBezTo>
                  <a:pt x="8239584" y="6798457"/>
                  <a:pt x="8234115" y="6799141"/>
                  <a:pt x="8227808" y="6799141"/>
                </a:cubicBezTo>
                <a:cubicBezTo>
                  <a:pt x="8221725" y="6799141"/>
                  <a:pt x="8216548" y="6798624"/>
                  <a:pt x="8212279" y="6797592"/>
                </a:cubicBezTo>
                <a:cubicBezTo>
                  <a:pt x="8208009" y="6796559"/>
                  <a:pt x="8204507" y="6795150"/>
                  <a:pt x="8201772" y="6793364"/>
                </a:cubicBezTo>
                <a:cubicBezTo>
                  <a:pt x="8199038" y="6791578"/>
                  <a:pt x="8197056" y="6789443"/>
                  <a:pt x="8195829" y="6786960"/>
                </a:cubicBezTo>
                <a:cubicBezTo>
                  <a:pt x="8194601" y="6784476"/>
                  <a:pt x="8193987" y="6781783"/>
                  <a:pt x="8193987" y="6778881"/>
                </a:cubicBezTo>
                <a:close/>
                <a:moveTo>
                  <a:pt x="8145208" y="6763720"/>
                </a:moveTo>
                <a:lnTo>
                  <a:pt x="8158921" y="6766831"/>
                </a:lnTo>
                <a:lnTo>
                  <a:pt x="8158687" y="6767622"/>
                </a:lnTo>
                <a:cubicBezTo>
                  <a:pt x="8158464" y="6767928"/>
                  <a:pt x="8158101" y="6768194"/>
                  <a:pt x="8157598" y="6768417"/>
                </a:cubicBezTo>
                <a:cubicBezTo>
                  <a:pt x="8157096" y="6768640"/>
                  <a:pt x="8156398" y="6768807"/>
                  <a:pt x="8155506" y="6768919"/>
                </a:cubicBezTo>
                <a:cubicBezTo>
                  <a:pt x="8154613" y="6769031"/>
                  <a:pt x="8153468" y="6769087"/>
                  <a:pt x="8152073" y="6769087"/>
                </a:cubicBezTo>
                <a:cubicBezTo>
                  <a:pt x="8150734" y="6769087"/>
                  <a:pt x="8149618" y="6769031"/>
                  <a:pt x="8148725" y="6768919"/>
                </a:cubicBezTo>
                <a:cubicBezTo>
                  <a:pt x="8147832" y="6768807"/>
                  <a:pt x="8147120" y="6768640"/>
                  <a:pt x="8146590" y="6768417"/>
                </a:cubicBezTo>
                <a:cubicBezTo>
                  <a:pt x="8146060" y="6768194"/>
                  <a:pt x="8145697" y="6767928"/>
                  <a:pt x="8145502" y="6767622"/>
                </a:cubicBezTo>
                <a:cubicBezTo>
                  <a:pt x="8145306" y="6767315"/>
                  <a:pt x="8145208" y="6766938"/>
                  <a:pt x="8145208" y="6766491"/>
                </a:cubicBezTo>
                <a:close/>
                <a:moveTo>
                  <a:pt x="8216423" y="6763143"/>
                </a:moveTo>
                <a:lnTo>
                  <a:pt x="8235928" y="6763812"/>
                </a:lnTo>
                <a:cubicBezTo>
                  <a:pt x="8240449" y="6763924"/>
                  <a:pt x="8244035" y="6764859"/>
                  <a:pt x="8246686" y="6766617"/>
                </a:cubicBezTo>
                <a:cubicBezTo>
                  <a:pt x="8249337" y="6768375"/>
                  <a:pt x="8250662" y="6770872"/>
                  <a:pt x="8250662" y="6774109"/>
                </a:cubicBezTo>
                <a:cubicBezTo>
                  <a:pt x="8250662" y="6776007"/>
                  <a:pt x="8250286" y="6777821"/>
                  <a:pt x="8249532" y="6779551"/>
                </a:cubicBezTo>
                <a:cubicBezTo>
                  <a:pt x="8248779" y="6781281"/>
                  <a:pt x="8247537" y="6782816"/>
                  <a:pt x="8245807" y="6784155"/>
                </a:cubicBezTo>
                <a:lnTo>
                  <a:pt x="8242393" y="6785768"/>
                </a:lnTo>
                <a:lnTo>
                  <a:pt x="8207803" y="6777920"/>
                </a:lnTo>
                <a:lnTo>
                  <a:pt x="8207549" y="6777542"/>
                </a:lnTo>
                <a:cubicBezTo>
                  <a:pt x="8207549" y="6776370"/>
                  <a:pt x="8207674" y="6775226"/>
                  <a:pt x="8207926" y="6774109"/>
                </a:cubicBezTo>
                <a:cubicBezTo>
                  <a:pt x="8208177" y="6772993"/>
                  <a:pt x="8208637" y="6771863"/>
                  <a:pt x="8209307" y="6770719"/>
                </a:cubicBezTo>
                <a:cubicBezTo>
                  <a:pt x="8209977" y="6769575"/>
                  <a:pt x="8210884" y="6768375"/>
                  <a:pt x="8212028" y="6767119"/>
                </a:cubicBezTo>
                <a:cubicBezTo>
                  <a:pt x="8213172" y="6765863"/>
                  <a:pt x="8214637" y="6764538"/>
                  <a:pt x="8216423" y="6763143"/>
                </a:cubicBezTo>
                <a:close/>
                <a:moveTo>
                  <a:pt x="8011291" y="6749832"/>
                </a:moveTo>
                <a:cubicBezTo>
                  <a:pt x="8014640" y="6749832"/>
                  <a:pt x="8016956" y="6750474"/>
                  <a:pt x="8018240" y="6751757"/>
                </a:cubicBezTo>
                <a:cubicBezTo>
                  <a:pt x="8019523" y="6753041"/>
                  <a:pt x="8020165" y="6755608"/>
                  <a:pt x="8020165" y="6759459"/>
                </a:cubicBezTo>
                <a:cubicBezTo>
                  <a:pt x="8020165" y="6763422"/>
                  <a:pt x="8019509" y="6766059"/>
                  <a:pt x="8018198" y="6767370"/>
                </a:cubicBezTo>
                <a:cubicBezTo>
                  <a:pt x="8016886" y="6768682"/>
                  <a:pt x="8014500" y="6769338"/>
                  <a:pt x="8011040" y="6769338"/>
                </a:cubicBezTo>
                <a:cubicBezTo>
                  <a:pt x="8007691" y="6769338"/>
                  <a:pt x="8005375" y="6768696"/>
                  <a:pt x="8004092" y="6767412"/>
                </a:cubicBezTo>
                <a:cubicBezTo>
                  <a:pt x="8002808" y="6766129"/>
                  <a:pt x="8002166" y="6763561"/>
                  <a:pt x="8002166" y="6759710"/>
                </a:cubicBezTo>
                <a:cubicBezTo>
                  <a:pt x="8002166" y="6755748"/>
                  <a:pt x="8002822" y="6753111"/>
                  <a:pt x="8004133" y="6751799"/>
                </a:cubicBezTo>
                <a:cubicBezTo>
                  <a:pt x="8005445" y="6750488"/>
                  <a:pt x="8007831" y="6749832"/>
                  <a:pt x="8011291" y="6749832"/>
                </a:cubicBezTo>
                <a:close/>
                <a:moveTo>
                  <a:pt x="7601716" y="6749832"/>
                </a:moveTo>
                <a:cubicBezTo>
                  <a:pt x="7605065" y="6749832"/>
                  <a:pt x="7607381" y="6750474"/>
                  <a:pt x="7608665" y="6751757"/>
                </a:cubicBezTo>
                <a:cubicBezTo>
                  <a:pt x="7609948" y="6753041"/>
                  <a:pt x="7610590" y="6755608"/>
                  <a:pt x="7610590" y="6759459"/>
                </a:cubicBezTo>
                <a:cubicBezTo>
                  <a:pt x="7610590" y="6763422"/>
                  <a:pt x="7609934" y="6766059"/>
                  <a:pt x="7608623" y="6767370"/>
                </a:cubicBezTo>
                <a:cubicBezTo>
                  <a:pt x="7607311" y="6768682"/>
                  <a:pt x="7604925" y="6769338"/>
                  <a:pt x="7601465" y="6769338"/>
                </a:cubicBezTo>
                <a:cubicBezTo>
                  <a:pt x="7598117" y="6769338"/>
                  <a:pt x="7595800" y="6768696"/>
                  <a:pt x="7594517" y="6767412"/>
                </a:cubicBezTo>
                <a:cubicBezTo>
                  <a:pt x="7593233" y="6766129"/>
                  <a:pt x="7592591" y="6763561"/>
                  <a:pt x="7592591" y="6759710"/>
                </a:cubicBezTo>
                <a:cubicBezTo>
                  <a:pt x="7592591" y="6755748"/>
                  <a:pt x="7593247" y="6753111"/>
                  <a:pt x="7594559" y="6751799"/>
                </a:cubicBezTo>
                <a:cubicBezTo>
                  <a:pt x="7595870" y="6750488"/>
                  <a:pt x="7598256" y="6749832"/>
                  <a:pt x="7601716" y="6749832"/>
                </a:cubicBezTo>
                <a:close/>
                <a:moveTo>
                  <a:pt x="8046244" y="6741269"/>
                </a:moveTo>
                <a:lnTo>
                  <a:pt x="8061996" y="6744842"/>
                </a:lnTo>
                <a:lnTo>
                  <a:pt x="8063942" y="6749706"/>
                </a:lnTo>
                <a:cubicBezTo>
                  <a:pt x="8065715" y="6752413"/>
                  <a:pt x="8068095" y="6754562"/>
                  <a:pt x="8071079" y="6756152"/>
                </a:cubicBezTo>
                <a:cubicBezTo>
                  <a:pt x="8074064" y="6757743"/>
                  <a:pt x="8077780" y="6758538"/>
                  <a:pt x="8082230" y="6758538"/>
                </a:cubicBezTo>
                <a:cubicBezTo>
                  <a:pt x="8086285" y="6758538"/>
                  <a:pt x="8089804" y="6757813"/>
                  <a:pt x="8092789" y="6756362"/>
                </a:cubicBezTo>
                <a:lnTo>
                  <a:pt x="8097072" y="6752800"/>
                </a:lnTo>
                <a:lnTo>
                  <a:pt x="8111554" y="6756085"/>
                </a:lnTo>
                <a:lnTo>
                  <a:pt x="8110360" y="6758287"/>
                </a:lnTo>
                <a:cubicBezTo>
                  <a:pt x="8107150" y="6762026"/>
                  <a:pt x="8103132" y="6764943"/>
                  <a:pt x="8098304" y="6767035"/>
                </a:cubicBezTo>
                <a:cubicBezTo>
                  <a:pt x="8093477" y="6769128"/>
                  <a:pt x="8087882" y="6770175"/>
                  <a:pt x="8081519" y="6770175"/>
                </a:cubicBezTo>
                <a:cubicBezTo>
                  <a:pt x="8075324" y="6770175"/>
                  <a:pt x="8069925" y="6769254"/>
                  <a:pt x="8065320" y="6767412"/>
                </a:cubicBezTo>
                <a:cubicBezTo>
                  <a:pt x="8060716" y="6765570"/>
                  <a:pt x="8056879" y="6762892"/>
                  <a:pt x="8053809" y="6759375"/>
                </a:cubicBezTo>
                <a:cubicBezTo>
                  <a:pt x="8050740" y="6755859"/>
                  <a:pt x="8048452" y="6751590"/>
                  <a:pt x="8046945" y="6746567"/>
                </a:cubicBezTo>
                <a:close/>
                <a:moveTo>
                  <a:pt x="7671610" y="6732168"/>
                </a:moveTo>
                <a:cubicBezTo>
                  <a:pt x="7667815" y="6732168"/>
                  <a:pt x="7664522" y="6732489"/>
                  <a:pt x="7661731" y="6733131"/>
                </a:cubicBezTo>
                <a:cubicBezTo>
                  <a:pt x="7658941" y="6733772"/>
                  <a:pt x="7656625" y="6734721"/>
                  <a:pt x="7654783" y="6735977"/>
                </a:cubicBezTo>
                <a:cubicBezTo>
                  <a:pt x="7652941" y="6737233"/>
                  <a:pt x="7651588" y="6738740"/>
                  <a:pt x="7650723" y="6740498"/>
                </a:cubicBezTo>
                <a:cubicBezTo>
                  <a:pt x="7649858" y="6742256"/>
                  <a:pt x="7649425" y="6744279"/>
                  <a:pt x="7649425" y="6746567"/>
                </a:cubicBezTo>
                <a:cubicBezTo>
                  <a:pt x="7649425" y="6750474"/>
                  <a:pt x="7650667" y="6753585"/>
                  <a:pt x="7653150" y="6755901"/>
                </a:cubicBezTo>
                <a:cubicBezTo>
                  <a:pt x="7655634" y="6758217"/>
                  <a:pt x="7659108" y="6759375"/>
                  <a:pt x="7663573" y="6759375"/>
                </a:cubicBezTo>
                <a:cubicBezTo>
                  <a:pt x="7667201" y="6759375"/>
                  <a:pt x="7670563" y="6758455"/>
                  <a:pt x="7673661" y="6756613"/>
                </a:cubicBezTo>
                <a:cubicBezTo>
                  <a:pt x="7676758" y="6754771"/>
                  <a:pt x="7680009" y="6751953"/>
                  <a:pt x="7683414" y="6748158"/>
                </a:cubicBezTo>
                <a:lnTo>
                  <a:pt x="7683414" y="6732168"/>
                </a:lnTo>
                <a:close/>
                <a:moveTo>
                  <a:pt x="7964234" y="6722664"/>
                </a:moveTo>
                <a:lnTo>
                  <a:pt x="7978047" y="6725797"/>
                </a:lnTo>
                <a:lnTo>
                  <a:pt x="7978047" y="6766491"/>
                </a:lnTo>
                <a:cubicBezTo>
                  <a:pt x="7978047" y="6766938"/>
                  <a:pt x="7977935" y="6767315"/>
                  <a:pt x="7977712" y="6767622"/>
                </a:cubicBezTo>
                <a:cubicBezTo>
                  <a:pt x="7977488" y="6767928"/>
                  <a:pt x="7977126" y="6768194"/>
                  <a:pt x="7976623" y="6768417"/>
                </a:cubicBezTo>
                <a:cubicBezTo>
                  <a:pt x="7976121" y="6768640"/>
                  <a:pt x="7975424" y="6768807"/>
                  <a:pt x="7974531" y="6768919"/>
                </a:cubicBezTo>
                <a:cubicBezTo>
                  <a:pt x="7973638" y="6769031"/>
                  <a:pt x="7972493" y="6769087"/>
                  <a:pt x="7971098" y="6769087"/>
                </a:cubicBezTo>
                <a:cubicBezTo>
                  <a:pt x="7969759" y="6769087"/>
                  <a:pt x="7968643" y="6769031"/>
                  <a:pt x="7967750" y="6768919"/>
                </a:cubicBezTo>
                <a:cubicBezTo>
                  <a:pt x="7966856" y="6768807"/>
                  <a:pt x="7966145" y="6768640"/>
                  <a:pt x="7965615" y="6768417"/>
                </a:cubicBezTo>
                <a:cubicBezTo>
                  <a:pt x="7965085" y="6768194"/>
                  <a:pt x="7964722" y="6767928"/>
                  <a:pt x="7964526" y="6767622"/>
                </a:cubicBezTo>
                <a:cubicBezTo>
                  <a:pt x="7964331" y="6767315"/>
                  <a:pt x="7964234" y="6766938"/>
                  <a:pt x="7964234" y="6766491"/>
                </a:cubicBezTo>
                <a:close/>
                <a:moveTo>
                  <a:pt x="7871926" y="6701722"/>
                </a:moveTo>
                <a:lnTo>
                  <a:pt x="7886371" y="6704999"/>
                </a:lnTo>
                <a:lnTo>
                  <a:pt x="7883684" y="6707262"/>
                </a:lnTo>
                <a:cubicBezTo>
                  <a:pt x="7881770" y="6709913"/>
                  <a:pt x="7880348" y="6713053"/>
                  <a:pt x="7879419" y="6716680"/>
                </a:cubicBezTo>
                <a:cubicBezTo>
                  <a:pt x="7878489" y="6720308"/>
                  <a:pt x="7878025" y="6724271"/>
                  <a:pt x="7878025" y="6728568"/>
                </a:cubicBezTo>
                <a:cubicBezTo>
                  <a:pt x="7878025" y="6732698"/>
                  <a:pt x="7878405" y="6736577"/>
                  <a:pt x="7879165" y="6740205"/>
                </a:cubicBezTo>
                <a:cubicBezTo>
                  <a:pt x="7879926" y="6743832"/>
                  <a:pt x="7881193" y="6747000"/>
                  <a:pt x="7882967" y="6749706"/>
                </a:cubicBezTo>
                <a:cubicBezTo>
                  <a:pt x="7884740" y="6752413"/>
                  <a:pt x="7887120" y="6754562"/>
                  <a:pt x="7890104" y="6756152"/>
                </a:cubicBezTo>
                <a:cubicBezTo>
                  <a:pt x="7893089" y="6757743"/>
                  <a:pt x="7896806" y="6758538"/>
                  <a:pt x="7901255" y="6758538"/>
                </a:cubicBezTo>
                <a:cubicBezTo>
                  <a:pt x="7905310" y="6758538"/>
                  <a:pt x="7908829" y="6757813"/>
                  <a:pt x="7911814" y="6756362"/>
                </a:cubicBezTo>
                <a:cubicBezTo>
                  <a:pt x="7914799" y="6754911"/>
                  <a:pt x="7917248" y="6752874"/>
                  <a:pt x="7919163" y="6750250"/>
                </a:cubicBezTo>
                <a:cubicBezTo>
                  <a:pt x="7921077" y="6747627"/>
                  <a:pt x="7922485" y="6744502"/>
                  <a:pt x="7923386" y="6740874"/>
                </a:cubicBezTo>
                <a:cubicBezTo>
                  <a:pt x="7924288" y="6737247"/>
                  <a:pt x="7924738" y="6733256"/>
                  <a:pt x="7924738" y="6728903"/>
                </a:cubicBezTo>
                <a:cubicBezTo>
                  <a:pt x="7924738" y="6724829"/>
                  <a:pt x="7924358" y="6720978"/>
                  <a:pt x="7923598" y="6717350"/>
                </a:cubicBezTo>
                <a:lnTo>
                  <a:pt x="7921908" y="6713061"/>
                </a:lnTo>
                <a:lnTo>
                  <a:pt x="7937512" y="6716601"/>
                </a:lnTo>
                <a:lnTo>
                  <a:pt x="7939054" y="6727982"/>
                </a:lnTo>
                <a:cubicBezTo>
                  <a:pt x="7939054" y="6734121"/>
                  <a:pt x="7938244" y="6739772"/>
                  <a:pt x="7936626" y="6744935"/>
                </a:cubicBezTo>
                <a:cubicBezTo>
                  <a:pt x="7935007" y="6750097"/>
                  <a:pt x="7932594" y="6754548"/>
                  <a:pt x="7929384" y="6758287"/>
                </a:cubicBezTo>
                <a:cubicBezTo>
                  <a:pt x="7926175" y="6762026"/>
                  <a:pt x="7922157" y="6764943"/>
                  <a:pt x="7917329" y="6767035"/>
                </a:cubicBezTo>
                <a:cubicBezTo>
                  <a:pt x="7912502" y="6769128"/>
                  <a:pt x="7906907" y="6770175"/>
                  <a:pt x="7900544" y="6770175"/>
                </a:cubicBezTo>
                <a:cubicBezTo>
                  <a:pt x="7894349" y="6770175"/>
                  <a:pt x="7888950" y="6769254"/>
                  <a:pt x="7884345" y="6767412"/>
                </a:cubicBezTo>
                <a:cubicBezTo>
                  <a:pt x="7879741" y="6765570"/>
                  <a:pt x="7875904" y="6762892"/>
                  <a:pt x="7872834" y="6759375"/>
                </a:cubicBezTo>
                <a:cubicBezTo>
                  <a:pt x="7869765" y="6755859"/>
                  <a:pt x="7867477" y="6751590"/>
                  <a:pt x="7865970" y="6746567"/>
                </a:cubicBezTo>
                <a:cubicBezTo>
                  <a:pt x="7864463" y="6741544"/>
                  <a:pt x="7863709" y="6735851"/>
                  <a:pt x="7863709" y="6729489"/>
                </a:cubicBezTo>
                <a:cubicBezTo>
                  <a:pt x="7863709" y="6723350"/>
                  <a:pt x="7864505" y="6717699"/>
                  <a:pt x="7866095" y="6712537"/>
                </a:cubicBezTo>
                <a:close/>
                <a:moveTo>
                  <a:pt x="7754990" y="6699268"/>
                </a:moveTo>
                <a:cubicBezTo>
                  <a:pt x="7751474" y="6699268"/>
                  <a:pt x="7748489" y="6700105"/>
                  <a:pt x="7746033" y="6701779"/>
                </a:cubicBezTo>
                <a:cubicBezTo>
                  <a:pt x="7743577" y="6703453"/>
                  <a:pt x="7741582" y="6705658"/>
                  <a:pt x="7740047" y="6708393"/>
                </a:cubicBezTo>
                <a:cubicBezTo>
                  <a:pt x="7738512" y="6711127"/>
                  <a:pt x="7737396" y="6714225"/>
                  <a:pt x="7736699" y="6717685"/>
                </a:cubicBezTo>
                <a:cubicBezTo>
                  <a:pt x="7736001" y="6721145"/>
                  <a:pt x="7735652" y="6724661"/>
                  <a:pt x="7735652" y="6728233"/>
                </a:cubicBezTo>
                <a:cubicBezTo>
                  <a:pt x="7735652" y="6732028"/>
                  <a:pt x="7735945" y="6735740"/>
                  <a:pt x="7736531" y="6739367"/>
                </a:cubicBezTo>
                <a:cubicBezTo>
                  <a:pt x="7737117" y="6742995"/>
                  <a:pt x="7738136" y="6746218"/>
                  <a:pt x="7739587" y="6749037"/>
                </a:cubicBezTo>
                <a:cubicBezTo>
                  <a:pt x="7741038" y="6751855"/>
                  <a:pt x="7742963" y="6754115"/>
                  <a:pt x="7745363" y="6755818"/>
                </a:cubicBezTo>
                <a:cubicBezTo>
                  <a:pt x="7747763" y="6757520"/>
                  <a:pt x="7750777" y="6758371"/>
                  <a:pt x="7754404" y="6758371"/>
                </a:cubicBezTo>
                <a:cubicBezTo>
                  <a:pt x="7756246" y="6758371"/>
                  <a:pt x="7758018" y="6758120"/>
                  <a:pt x="7759720" y="6757617"/>
                </a:cubicBezTo>
                <a:cubicBezTo>
                  <a:pt x="7761423" y="6757115"/>
                  <a:pt x="7763167" y="6756278"/>
                  <a:pt x="7764953" y="6755106"/>
                </a:cubicBezTo>
                <a:cubicBezTo>
                  <a:pt x="7766739" y="6753934"/>
                  <a:pt x="7768608" y="6752413"/>
                  <a:pt x="7770562" y="6750543"/>
                </a:cubicBezTo>
                <a:cubicBezTo>
                  <a:pt x="7772515" y="6748674"/>
                  <a:pt x="7774580" y="6746372"/>
                  <a:pt x="7776757" y="6743637"/>
                </a:cubicBezTo>
                <a:lnTo>
                  <a:pt x="7776757" y="6713499"/>
                </a:lnTo>
                <a:cubicBezTo>
                  <a:pt x="7773017" y="6708867"/>
                  <a:pt x="7769404" y="6705337"/>
                  <a:pt x="7765915" y="6702909"/>
                </a:cubicBezTo>
                <a:cubicBezTo>
                  <a:pt x="7762427" y="6700481"/>
                  <a:pt x="7758786" y="6699268"/>
                  <a:pt x="7754990" y="6699268"/>
                </a:cubicBezTo>
                <a:close/>
                <a:moveTo>
                  <a:pt x="8082567" y="6698933"/>
                </a:moveTo>
                <a:cubicBezTo>
                  <a:pt x="8087016" y="6698933"/>
                  <a:pt x="8090733" y="6699728"/>
                  <a:pt x="8093718" y="6701319"/>
                </a:cubicBezTo>
                <a:cubicBezTo>
                  <a:pt x="8096702" y="6702909"/>
                  <a:pt x="8099067" y="6705072"/>
                  <a:pt x="8100813" y="6707807"/>
                </a:cubicBezTo>
                <a:cubicBezTo>
                  <a:pt x="8102559" y="6710541"/>
                  <a:pt x="8103812" y="6713722"/>
                  <a:pt x="8104573" y="6717350"/>
                </a:cubicBezTo>
                <a:cubicBezTo>
                  <a:pt x="8105333" y="6720978"/>
                  <a:pt x="8105713" y="6724829"/>
                  <a:pt x="8105713" y="6728903"/>
                </a:cubicBezTo>
                <a:cubicBezTo>
                  <a:pt x="8105713" y="6733256"/>
                  <a:pt x="8105263" y="6737247"/>
                  <a:pt x="8104361" y="6740874"/>
                </a:cubicBezTo>
                <a:cubicBezTo>
                  <a:pt x="8103460" y="6744502"/>
                  <a:pt x="8102052" y="6747627"/>
                  <a:pt x="8100138" y="6750250"/>
                </a:cubicBezTo>
                <a:lnTo>
                  <a:pt x="8097072" y="6752800"/>
                </a:lnTo>
                <a:lnTo>
                  <a:pt x="8061996" y="6744842"/>
                </a:lnTo>
                <a:lnTo>
                  <a:pt x="8060140" y="6740205"/>
                </a:lnTo>
                <a:cubicBezTo>
                  <a:pt x="8059380" y="6736577"/>
                  <a:pt x="8059000" y="6732698"/>
                  <a:pt x="8059000" y="6728568"/>
                </a:cubicBezTo>
                <a:cubicBezTo>
                  <a:pt x="8059000" y="6724271"/>
                  <a:pt x="8059464" y="6720308"/>
                  <a:pt x="8060394" y="6716680"/>
                </a:cubicBezTo>
                <a:cubicBezTo>
                  <a:pt x="8061323" y="6713053"/>
                  <a:pt x="8062744" y="6709913"/>
                  <a:pt x="8064659" y="6707262"/>
                </a:cubicBezTo>
                <a:cubicBezTo>
                  <a:pt x="8066574" y="6704611"/>
                  <a:pt x="8069009" y="6702560"/>
                  <a:pt x="8071966" y="6701109"/>
                </a:cubicBezTo>
                <a:cubicBezTo>
                  <a:pt x="8074923" y="6699658"/>
                  <a:pt x="8078456" y="6698933"/>
                  <a:pt x="8082567" y="6698933"/>
                </a:cubicBezTo>
                <a:close/>
                <a:moveTo>
                  <a:pt x="7901592" y="6698933"/>
                </a:moveTo>
                <a:cubicBezTo>
                  <a:pt x="7906041" y="6698933"/>
                  <a:pt x="7909758" y="6699728"/>
                  <a:pt x="7912743" y="6701319"/>
                </a:cubicBezTo>
                <a:cubicBezTo>
                  <a:pt x="7915727" y="6702909"/>
                  <a:pt x="7918092" y="6705072"/>
                  <a:pt x="7919838" y="6707807"/>
                </a:cubicBezTo>
                <a:lnTo>
                  <a:pt x="7921908" y="6713061"/>
                </a:lnTo>
                <a:lnTo>
                  <a:pt x="7886371" y="6704999"/>
                </a:lnTo>
                <a:lnTo>
                  <a:pt x="7890991" y="6701109"/>
                </a:lnTo>
                <a:cubicBezTo>
                  <a:pt x="7893948" y="6699658"/>
                  <a:pt x="7897481" y="6698933"/>
                  <a:pt x="7901592" y="6698933"/>
                </a:cubicBezTo>
                <a:close/>
                <a:moveTo>
                  <a:pt x="8227473" y="6698096"/>
                </a:moveTo>
                <a:cubicBezTo>
                  <a:pt x="8232664" y="6698096"/>
                  <a:pt x="8236668" y="6699533"/>
                  <a:pt x="8239486" y="6702407"/>
                </a:cubicBezTo>
                <a:cubicBezTo>
                  <a:pt x="8242305" y="6705281"/>
                  <a:pt x="8243714" y="6709286"/>
                  <a:pt x="8243714" y="6714420"/>
                </a:cubicBezTo>
                <a:cubicBezTo>
                  <a:pt x="8243714" y="6716597"/>
                  <a:pt x="8243393" y="6718690"/>
                  <a:pt x="8242751" y="6720699"/>
                </a:cubicBezTo>
                <a:cubicBezTo>
                  <a:pt x="8242110" y="6722708"/>
                  <a:pt x="8241133" y="6724480"/>
                  <a:pt x="8239821" y="6726015"/>
                </a:cubicBezTo>
                <a:cubicBezTo>
                  <a:pt x="8238510" y="6727550"/>
                  <a:pt x="8236849" y="6728749"/>
                  <a:pt x="8234840" y="6729615"/>
                </a:cubicBezTo>
                <a:cubicBezTo>
                  <a:pt x="8232831" y="6730480"/>
                  <a:pt x="8230459" y="6730912"/>
                  <a:pt x="8227724" y="6730912"/>
                </a:cubicBezTo>
                <a:cubicBezTo>
                  <a:pt x="8222646" y="6730912"/>
                  <a:pt x="8218697" y="6729489"/>
                  <a:pt x="8215879" y="6726643"/>
                </a:cubicBezTo>
                <a:cubicBezTo>
                  <a:pt x="8213060" y="6723796"/>
                  <a:pt x="8211651" y="6719890"/>
                  <a:pt x="8211651" y="6714922"/>
                </a:cubicBezTo>
                <a:cubicBezTo>
                  <a:pt x="8211651" y="6712690"/>
                  <a:pt x="8211972" y="6710555"/>
                  <a:pt x="8212614" y="6708518"/>
                </a:cubicBezTo>
                <a:cubicBezTo>
                  <a:pt x="8213256" y="6706481"/>
                  <a:pt x="8214232" y="6704681"/>
                  <a:pt x="8215544" y="6703118"/>
                </a:cubicBezTo>
                <a:cubicBezTo>
                  <a:pt x="8216855" y="6701556"/>
                  <a:pt x="8218502" y="6700328"/>
                  <a:pt x="8220483" y="6699435"/>
                </a:cubicBezTo>
                <a:cubicBezTo>
                  <a:pt x="8222464" y="6698542"/>
                  <a:pt x="8224794" y="6698096"/>
                  <a:pt x="8227473" y="6698096"/>
                </a:cubicBezTo>
                <a:close/>
                <a:moveTo>
                  <a:pt x="7815433" y="6688906"/>
                </a:moveTo>
                <a:lnTo>
                  <a:pt x="7848627" y="6696437"/>
                </a:lnTo>
                <a:lnTo>
                  <a:pt x="7848166" y="6699100"/>
                </a:lnTo>
                <a:cubicBezTo>
                  <a:pt x="7847664" y="6699993"/>
                  <a:pt x="7846994" y="6700440"/>
                  <a:pt x="7846157" y="6700440"/>
                </a:cubicBezTo>
                <a:lnTo>
                  <a:pt x="7829330" y="6700440"/>
                </a:lnTo>
                <a:lnTo>
                  <a:pt x="7829330" y="6766491"/>
                </a:lnTo>
                <a:cubicBezTo>
                  <a:pt x="7829330" y="6766938"/>
                  <a:pt x="7829218" y="6767315"/>
                  <a:pt x="7828995" y="6767622"/>
                </a:cubicBezTo>
                <a:cubicBezTo>
                  <a:pt x="7828772" y="6767928"/>
                  <a:pt x="7828395" y="6768194"/>
                  <a:pt x="7827865" y="6768417"/>
                </a:cubicBezTo>
                <a:cubicBezTo>
                  <a:pt x="7827335" y="6768640"/>
                  <a:pt x="7826623" y="6768807"/>
                  <a:pt x="7825730" y="6768919"/>
                </a:cubicBezTo>
                <a:cubicBezTo>
                  <a:pt x="7824837" y="6769031"/>
                  <a:pt x="7823721" y="6769087"/>
                  <a:pt x="7822382" y="6769087"/>
                </a:cubicBezTo>
                <a:cubicBezTo>
                  <a:pt x="7821042" y="6769087"/>
                  <a:pt x="7819926" y="6769031"/>
                  <a:pt x="7819033" y="6768919"/>
                </a:cubicBezTo>
                <a:cubicBezTo>
                  <a:pt x="7818140" y="6768807"/>
                  <a:pt x="7817428" y="6768640"/>
                  <a:pt x="7816898" y="6768417"/>
                </a:cubicBezTo>
                <a:cubicBezTo>
                  <a:pt x="7816368" y="6768194"/>
                  <a:pt x="7815991" y="6767928"/>
                  <a:pt x="7815768" y="6767622"/>
                </a:cubicBezTo>
                <a:cubicBezTo>
                  <a:pt x="7815545" y="6767315"/>
                  <a:pt x="7815433" y="6766938"/>
                  <a:pt x="7815433" y="6766491"/>
                </a:cubicBezTo>
                <a:lnTo>
                  <a:pt x="7815433" y="6700440"/>
                </a:lnTo>
                <a:lnTo>
                  <a:pt x="7804801" y="6700440"/>
                </a:lnTo>
                <a:cubicBezTo>
                  <a:pt x="7803908" y="6700440"/>
                  <a:pt x="7803239" y="6699993"/>
                  <a:pt x="7802792" y="6699100"/>
                </a:cubicBezTo>
                <a:cubicBezTo>
                  <a:pt x="7802346" y="6698207"/>
                  <a:pt x="7802122" y="6696756"/>
                  <a:pt x="7802122" y="6694747"/>
                </a:cubicBezTo>
                <a:cubicBezTo>
                  <a:pt x="7802122" y="6693686"/>
                  <a:pt x="7802178" y="6692794"/>
                  <a:pt x="7802290" y="6692068"/>
                </a:cubicBezTo>
                <a:cubicBezTo>
                  <a:pt x="7802402" y="6691342"/>
                  <a:pt x="7802569" y="6690742"/>
                  <a:pt x="7802792" y="6690268"/>
                </a:cubicBezTo>
                <a:cubicBezTo>
                  <a:pt x="7803015" y="6689794"/>
                  <a:pt x="7803294" y="6689459"/>
                  <a:pt x="7803629" y="6689264"/>
                </a:cubicBezTo>
                <a:cubicBezTo>
                  <a:pt x="7803964" y="6689068"/>
                  <a:pt x="7804355" y="6688971"/>
                  <a:pt x="7804801" y="6688971"/>
                </a:cubicBezTo>
                <a:lnTo>
                  <a:pt x="7815433" y="6688971"/>
                </a:lnTo>
                <a:close/>
                <a:moveTo>
                  <a:pt x="7476952" y="6688552"/>
                </a:moveTo>
                <a:cubicBezTo>
                  <a:pt x="7478515" y="6688552"/>
                  <a:pt x="7479770" y="6688594"/>
                  <a:pt x="7480719" y="6688677"/>
                </a:cubicBezTo>
                <a:cubicBezTo>
                  <a:pt x="7481668" y="6688761"/>
                  <a:pt x="7482393" y="6688901"/>
                  <a:pt x="7482896" y="6689096"/>
                </a:cubicBezTo>
                <a:cubicBezTo>
                  <a:pt x="7483398" y="6689291"/>
                  <a:pt x="7483761" y="6689570"/>
                  <a:pt x="7483984" y="6689933"/>
                </a:cubicBezTo>
                <a:cubicBezTo>
                  <a:pt x="7484207" y="6690296"/>
                  <a:pt x="7484403" y="6690729"/>
                  <a:pt x="7484570" y="6691231"/>
                </a:cubicBezTo>
                <a:lnTo>
                  <a:pt x="7502736" y="6753348"/>
                </a:lnTo>
                <a:lnTo>
                  <a:pt x="7502904" y="6754101"/>
                </a:lnTo>
                <a:lnTo>
                  <a:pt x="7503071" y="6753348"/>
                </a:lnTo>
                <a:lnTo>
                  <a:pt x="7519731" y="6691231"/>
                </a:lnTo>
                <a:cubicBezTo>
                  <a:pt x="7519842" y="6690729"/>
                  <a:pt x="7520024" y="6690296"/>
                  <a:pt x="7520275" y="6689933"/>
                </a:cubicBezTo>
                <a:cubicBezTo>
                  <a:pt x="7520526" y="6689570"/>
                  <a:pt x="7520903" y="6689291"/>
                  <a:pt x="7521405" y="6689096"/>
                </a:cubicBezTo>
                <a:cubicBezTo>
                  <a:pt x="7521907" y="6688901"/>
                  <a:pt x="7522591" y="6688761"/>
                  <a:pt x="7523456" y="6688677"/>
                </a:cubicBezTo>
                <a:cubicBezTo>
                  <a:pt x="7524321" y="6688594"/>
                  <a:pt x="7525451" y="6688552"/>
                  <a:pt x="7526846" y="6688552"/>
                </a:cubicBezTo>
                <a:cubicBezTo>
                  <a:pt x="7528186" y="6688552"/>
                  <a:pt x="7529288" y="6688594"/>
                  <a:pt x="7530153" y="6688677"/>
                </a:cubicBezTo>
                <a:cubicBezTo>
                  <a:pt x="7531018" y="6688761"/>
                  <a:pt x="7531702" y="6688901"/>
                  <a:pt x="7532204" y="6689096"/>
                </a:cubicBezTo>
                <a:cubicBezTo>
                  <a:pt x="7532707" y="6689291"/>
                  <a:pt x="7533069" y="6689557"/>
                  <a:pt x="7533293" y="6689891"/>
                </a:cubicBezTo>
                <a:cubicBezTo>
                  <a:pt x="7533516" y="6690226"/>
                  <a:pt x="7533683" y="6690617"/>
                  <a:pt x="7533795" y="6691063"/>
                </a:cubicBezTo>
                <a:lnTo>
                  <a:pt x="7551794" y="6753348"/>
                </a:lnTo>
                <a:lnTo>
                  <a:pt x="7551961" y="6754101"/>
                </a:lnTo>
                <a:lnTo>
                  <a:pt x="7552045" y="6753348"/>
                </a:lnTo>
                <a:lnTo>
                  <a:pt x="7569960" y="6691231"/>
                </a:lnTo>
                <a:cubicBezTo>
                  <a:pt x="7570072" y="6690729"/>
                  <a:pt x="7570253" y="6690296"/>
                  <a:pt x="7570504" y="6689933"/>
                </a:cubicBezTo>
                <a:cubicBezTo>
                  <a:pt x="7570755" y="6689570"/>
                  <a:pt x="7571146" y="6689291"/>
                  <a:pt x="7571676" y="6689096"/>
                </a:cubicBezTo>
                <a:cubicBezTo>
                  <a:pt x="7572207" y="6688901"/>
                  <a:pt x="7572932" y="6688761"/>
                  <a:pt x="7573853" y="6688677"/>
                </a:cubicBezTo>
                <a:cubicBezTo>
                  <a:pt x="7574774" y="6688594"/>
                  <a:pt x="7575960" y="6688552"/>
                  <a:pt x="7577411" y="6688552"/>
                </a:cubicBezTo>
                <a:cubicBezTo>
                  <a:pt x="7578750" y="6688552"/>
                  <a:pt x="7579825" y="6688580"/>
                  <a:pt x="7580634" y="6688636"/>
                </a:cubicBezTo>
                <a:cubicBezTo>
                  <a:pt x="7581443" y="6688691"/>
                  <a:pt x="7582085" y="6688831"/>
                  <a:pt x="7582559" y="6689054"/>
                </a:cubicBezTo>
                <a:cubicBezTo>
                  <a:pt x="7583034" y="6689277"/>
                  <a:pt x="7583369" y="6689529"/>
                  <a:pt x="7583564" y="6689808"/>
                </a:cubicBezTo>
                <a:cubicBezTo>
                  <a:pt x="7583759" y="6690087"/>
                  <a:pt x="7583857" y="6690477"/>
                  <a:pt x="7583857" y="6690980"/>
                </a:cubicBezTo>
                <a:cubicBezTo>
                  <a:pt x="7583857" y="6691370"/>
                  <a:pt x="7583801" y="6691845"/>
                  <a:pt x="7583690" y="6692403"/>
                </a:cubicBezTo>
                <a:cubicBezTo>
                  <a:pt x="7583578" y="6692961"/>
                  <a:pt x="7583383" y="6693659"/>
                  <a:pt x="7583104" y="6694496"/>
                </a:cubicBezTo>
                <a:lnTo>
                  <a:pt x="7560919" y="6766073"/>
                </a:lnTo>
                <a:cubicBezTo>
                  <a:pt x="7560751" y="6766687"/>
                  <a:pt x="7560486" y="6767189"/>
                  <a:pt x="7560124" y="6767580"/>
                </a:cubicBezTo>
                <a:cubicBezTo>
                  <a:pt x="7559761" y="6767970"/>
                  <a:pt x="7559258" y="6768277"/>
                  <a:pt x="7558617" y="6768501"/>
                </a:cubicBezTo>
                <a:cubicBezTo>
                  <a:pt x="7557975" y="6768724"/>
                  <a:pt x="7557096" y="6768877"/>
                  <a:pt x="7555980" y="6768961"/>
                </a:cubicBezTo>
                <a:cubicBezTo>
                  <a:pt x="7554863" y="6769045"/>
                  <a:pt x="7553468" y="6769087"/>
                  <a:pt x="7551794" y="6769087"/>
                </a:cubicBezTo>
                <a:cubicBezTo>
                  <a:pt x="7550064" y="6769087"/>
                  <a:pt x="7548613" y="6769031"/>
                  <a:pt x="7547441" y="6768919"/>
                </a:cubicBezTo>
                <a:cubicBezTo>
                  <a:pt x="7546269" y="6768807"/>
                  <a:pt x="7545334" y="6768640"/>
                  <a:pt x="7544636" y="6768417"/>
                </a:cubicBezTo>
                <a:cubicBezTo>
                  <a:pt x="7543938" y="6768194"/>
                  <a:pt x="7543422" y="6767887"/>
                  <a:pt x="7543087" y="6767496"/>
                </a:cubicBezTo>
                <a:cubicBezTo>
                  <a:pt x="7542753" y="6767105"/>
                  <a:pt x="7542501" y="6766631"/>
                  <a:pt x="7542334" y="6766073"/>
                </a:cubicBezTo>
                <a:lnTo>
                  <a:pt x="7526512" y="6711406"/>
                </a:lnTo>
                <a:lnTo>
                  <a:pt x="7526344" y="6710653"/>
                </a:lnTo>
                <a:lnTo>
                  <a:pt x="7526177" y="6711406"/>
                </a:lnTo>
                <a:lnTo>
                  <a:pt x="7511526" y="6766073"/>
                </a:lnTo>
                <a:cubicBezTo>
                  <a:pt x="7511359" y="6766687"/>
                  <a:pt x="7511094" y="6767189"/>
                  <a:pt x="7510731" y="6767580"/>
                </a:cubicBezTo>
                <a:cubicBezTo>
                  <a:pt x="7510368" y="6767970"/>
                  <a:pt x="7509824" y="6768277"/>
                  <a:pt x="7509099" y="6768501"/>
                </a:cubicBezTo>
                <a:cubicBezTo>
                  <a:pt x="7508373" y="6768724"/>
                  <a:pt x="7507438" y="6768877"/>
                  <a:pt x="7506294" y="6768961"/>
                </a:cubicBezTo>
                <a:cubicBezTo>
                  <a:pt x="7505150" y="6769045"/>
                  <a:pt x="7503741" y="6769087"/>
                  <a:pt x="7502067" y="6769087"/>
                </a:cubicBezTo>
                <a:cubicBezTo>
                  <a:pt x="7500336" y="6769087"/>
                  <a:pt x="7498927" y="6769031"/>
                  <a:pt x="7497839" y="6768919"/>
                </a:cubicBezTo>
                <a:cubicBezTo>
                  <a:pt x="7496751" y="6768807"/>
                  <a:pt x="7495858" y="6768640"/>
                  <a:pt x="7495160" y="6768417"/>
                </a:cubicBezTo>
                <a:cubicBezTo>
                  <a:pt x="7494462" y="6768194"/>
                  <a:pt x="7493946" y="6767887"/>
                  <a:pt x="7493611" y="6767496"/>
                </a:cubicBezTo>
                <a:cubicBezTo>
                  <a:pt x="7493276" y="6767105"/>
                  <a:pt x="7493025" y="6766631"/>
                  <a:pt x="7492858" y="6766073"/>
                </a:cubicBezTo>
                <a:lnTo>
                  <a:pt x="7470841" y="6694496"/>
                </a:lnTo>
                <a:cubicBezTo>
                  <a:pt x="7470562" y="6693659"/>
                  <a:pt x="7470366" y="6692961"/>
                  <a:pt x="7470255" y="6692403"/>
                </a:cubicBezTo>
                <a:cubicBezTo>
                  <a:pt x="7470143" y="6691845"/>
                  <a:pt x="7470087" y="6691370"/>
                  <a:pt x="7470087" y="6690980"/>
                </a:cubicBezTo>
                <a:cubicBezTo>
                  <a:pt x="7470087" y="6690477"/>
                  <a:pt x="7470199" y="6690073"/>
                  <a:pt x="7470422" y="6689766"/>
                </a:cubicBezTo>
                <a:cubicBezTo>
                  <a:pt x="7470645" y="6689459"/>
                  <a:pt x="7471022" y="6689208"/>
                  <a:pt x="7471552" y="6689012"/>
                </a:cubicBezTo>
                <a:cubicBezTo>
                  <a:pt x="7472082" y="6688817"/>
                  <a:pt x="7472794" y="6688691"/>
                  <a:pt x="7473687" y="6688636"/>
                </a:cubicBezTo>
                <a:cubicBezTo>
                  <a:pt x="7474580" y="6688580"/>
                  <a:pt x="7475668" y="6688552"/>
                  <a:pt x="7476952" y="6688552"/>
                </a:cubicBezTo>
                <a:close/>
                <a:moveTo>
                  <a:pt x="7353127" y="6688552"/>
                </a:moveTo>
                <a:cubicBezTo>
                  <a:pt x="7354690" y="6688552"/>
                  <a:pt x="7355945" y="6688594"/>
                  <a:pt x="7356894" y="6688677"/>
                </a:cubicBezTo>
                <a:cubicBezTo>
                  <a:pt x="7357843" y="6688761"/>
                  <a:pt x="7358568" y="6688901"/>
                  <a:pt x="7359071" y="6689096"/>
                </a:cubicBezTo>
                <a:cubicBezTo>
                  <a:pt x="7359573" y="6689291"/>
                  <a:pt x="7359936" y="6689570"/>
                  <a:pt x="7360159" y="6689933"/>
                </a:cubicBezTo>
                <a:cubicBezTo>
                  <a:pt x="7360382" y="6690296"/>
                  <a:pt x="7360578" y="6690729"/>
                  <a:pt x="7360745" y="6691231"/>
                </a:cubicBezTo>
                <a:lnTo>
                  <a:pt x="7378911" y="6753348"/>
                </a:lnTo>
                <a:lnTo>
                  <a:pt x="7379079" y="6754101"/>
                </a:lnTo>
                <a:lnTo>
                  <a:pt x="7379246" y="6753348"/>
                </a:lnTo>
                <a:lnTo>
                  <a:pt x="7395906" y="6691231"/>
                </a:lnTo>
                <a:cubicBezTo>
                  <a:pt x="7396017" y="6690729"/>
                  <a:pt x="7396199" y="6690296"/>
                  <a:pt x="7396450" y="6689933"/>
                </a:cubicBezTo>
                <a:cubicBezTo>
                  <a:pt x="7396701" y="6689570"/>
                  <a:pt x="7397078" y="6689291"/>
                  <a:pt x="7397580" y="6689096"/>
                </a:cubicBezTo>
                <a:cubicBezTo>
                  <a:pt x="7398082" y="6688901"/>
                  <a:pt x="7398766" y="6688761"/>
                  <a:pt x="7399631" y="6688677"/>
                </a:cubicBezTo>
                <a:cubicBezTo>
                  <a:pt x="7400496" y="6688594"/>
                  <a:pt x="7401626" y="6688552"/>
                  <a:pt x="7403022" y="6688552"/>
                </a:cubicBezTo>
                <a:cubicBezTo>
                  <a:pt x="7404361" y="6688552"/>
                  <a:pt x="7405463" y="6688594"/>
                  <a:pt x="7406328" y="6688677"/>
                </a:cubicBezTo>
                <a:cubicBezTo>
                  <a:pt x="7407193" y="6688761"/>
                  <a:pt x="7407877" y="6688901"/>
                  <a:pt x="7408379" y="6689096"/>
                </a:cubicBezTo>
                <a:cubicBezTo>
                  <a:pt x="7408882" y="6689291"/>
                  <a:pt x="7409244" y="6689557"/>
                  <a:pt x="7409468" y="6689891"/>
                </a:cubicBezTo>
                <a:cubicBezTo>
                  <a:pt x="7409691" y="6690226"/>
                  <a:pt x="7409858" y="6690617"/>
                  <a:pt x="7409970" y="6691063"/>
                </a:cubicBezTo>
                <a:lnTo>
                  <a:pt x="7427969" y="6753348"/>
                </a:lnTo>
                <a:lnTo>
                  <a:pt x="7428136" y="6754101"/>
                </a:lnTo>
                <a:lnTo>
                  <a:pt x="7428220" y="6753348"/>
                </a:lnTo>
                <a:lnTo>
                  <a:pt x="7446135" y="6691231"/>
                </a:lnTo>
                <a:cubicBezTo>
                  <a:pt x="7446247" y="6690729"/>
                  <a:pt x="7446428" y="6690296"/>
                  <a:pt x="7446679" y="6689933"/>
                </a:cubicBezTo>
                <a:cubicBezTo>
                  <a:pt x="7446930" y="6689570"/>
                  <a:pt x="7447321" y="6689291"/>
                  <a:pt x="7447851" y="6689096"/>
                </a:cubicBezTo>
                <a:cubicBezTo>
                  <a:pt x="7448382" y="6688901"/>
                  <a:pt x="7449107" y="6688761"/>
                  <a:pt x="7450028" y="6688677"/>
                </a:cubicBezTo>
                <a:cubicBezTo>
                  <a:pt x="7450949" y="6688594"/>
                  <a:pt x="7452135" y="6688552"/>
                  <a:pt x="7453586" y="6688552"/>
                </a:cubicBezTo>
                <a:cubicBezTo>
                  <a:pt x="7454925" y="6688552"/>
                  <a:pt x="7456000" y="6688580"/>
                  <a:pt x="7456809" y="6688636"/>
                </a:cubicBezTo>
                <a:cubicBezTo>
                  <a:pt x="7457618" y="6688691"/>
                  <a:pt x="7458260" y="6688831"/>
                  <a:pt x="7458734" y="6689054"/>
                </a:cubicBezTo>
                <a:cubicBezTo>
                  <a:pt x="7459209" y="6689277"/>
                  <a:pt x="7459544" y="6689529"/>
                  <a:pt x="7459739" y="6689808"/>
                </a:cubicBezTo>
                <a:cubicBezTo>
                  <a:pt x="7459934" y="6690087"/>
                  <a:pt x="7460032" y="6690477"/>
                  <a:pt x="7460032" y="6690980"/>
                </a:cubicBezTo>
                <a:cubicBezTo>
                  <a:pt x="7460032" y="6691370"/>
                  <a:pt x="7459976" y="6691845"/>
                  <a:pt x="7459865" y="6692403"/>
                </a:cubicBezTo>
                <a:cubicBezTo>
                  <a:pt x="7459753" y="6692961"/>
                  <a:pt x="7459558" y="6693659"/>
                  <a:pt x="7459279" y="6694496"/>
                </a:cubicBezTo>
                <a:lnTo>
                  <a:pt x="7437094" y="6766073"/>
                </a:lnTo>
                <a:cubicBezTo>
                  <a:pt x="7436926" y="6766687"/>
                  <a:pt x="7436661" y="6767189"/>
                  <a:pt x="7436299" y="6767580"/>
                </a:cubicBezTo>
                <a:cubicBezTo>
                  <a:pt x="7435936" y="6767970"/>
                  <a:pt x="7435433" y="6768277"/>
                  <a:pt x="7434792" y="6768501"/>
                </a:cubicBezTo>
                <a:cubicBezTo>
                  <a:pt x="7434150" y="6768724"/>
                  <a:pt x="7433271" y="6768877"/>
                  <a:pt x="7432155" y="6768961"/>
                </a:cubicBezTo>
                <a:cubicBezTo>
                  <a:pt x="7431038" y="6769045"/>
                  <a:pt x="7429643" y="6769087"/>
                  <a:pt x="7427969" y="6769087"/>
                </a:cubicBezTo>
                <a:cubicBezTo>
                  <a:pt x="7426239" y="6769087"/>
                  <a:pt x="7424788" y="6769031"/>
                  <a:pt x="7423616" y="6768919"/>
                </a:cubicBezTo>
                <a:cubicBezTo>
                  <a:pt x="7422444" y="6768807"/>
                  <a:pt x="7421509" y="6768640"/>
                  <a:pt x="7420811" y="6768417"/>
                </a:cubicBezTo>
                <a:cubicBezTo>
                  <a:pt x="7420114" y="6768194"/>
                  <a:pt x="7419597" y="6767887"/>
                  <a:pt x="7419262" y="6767496"/>
                </a:cubicBezTo>
                <a:cubicBezTo>
                  <a:pt x="7418928" y="6767105"/>
                  <a:pt x="7418676" y="6766631"/>
                  <a:pt x="7418509" y="6766073"/>
                </a:cubicBezTo>
                <a:lnTo>
                  <a:pt x="7402687" y="6711406"/>
                </a:lnTo>
                <a:lnTo>
                  <a:pt x="7402519" y="6710653"/>
                </a:lnTo>
                <a:lnTo>
                  <a:pt x="7402352" y="6711406"/>
                </a:lnTo>
                <a:lnTo>
                  <a:pt x="7387702" y="6766073"/>
                </a:lnTo>
                <a:cubicBezTo>
                  <a:pt x="7387534" y="6766687"/>
                  <a:pt x="7387269" y="6767189"/>
                  <a:pt x="7386906" y="6767580"/>
                </a:cubicBezTo>
                <a:cubicBezTo>
                  <a:pt x="7386543" y="6767970"/>
                  <a:pt x="7385999" y="6768277"/>
                  <a:pt x="7385274" y="6768501"/>
                </a:cubicBezTo>
                <a:cubicBezTo>
                  <a:pt x="7384548" y="6768724"/>
                  <a:pt x="7383613" y="6768877"/>
                  <a:pt x="7382469" y="6768961"/>
                </a:cubicBezTo>
                <a:cubicBezTo>
                  <a:pt x="7381325" y="6769045"/>
                  <a:pt x="7379916" y="6769087"/>
                  <a:pt x="7378242" y="6769087"/>
                </a:cubicBezTo>
                <a:cubicBezTo>
                  <a:pt x="7376512" y="6769087"/>
                  <a:pt x="7375102" y="6769031"/>
                  <a:pt x="7374014" y="6768919"/>
                </a:cubicBezTo>
                <a:cubicBezTo>
                  <a:pt x="7372926" y="6768807"/>
                  <a:pt x="7372033" y="6768640"/>
                  <a:pt x="7371335" y="6768417"/>
                </a:cubicBezTo>
                <a:cubicBezTo>
                  <a:pt x="7370637" y="6768194"/>
                  <a:pt x="7370121" y="6767887"/>
                  <a:pt x="7369786" y="6767496"/>
                </a:cubicBezTo>
                <a:cubicBezTo>
                  <a:pt x="7369451" y="6767105"/>
                  <a:pt x="7369200" y="6766631"/>
                  <a:pt x="7369033" y="6766073"/>
                </a:cubicBezTo>
                <a:lnTo>
                  <a:pt x="7347016" y="6694496"/>
                </a:lnTo>
                <a:cubicBezTo>
                  <a:pt x="7346737" y="6693659"/>
                  <a:pt x="7346541" y="6692961"/>
                  <a:pt x="7346430" y="6692403"/>
                </a:cubicBezTo>
                <a:cubicBezTo>
                  <a:pt x="7346318" y="6691845"/>
                  <a:pt x="7346262" y="6691370"/>
                  <a:pt x="7346262" y="6690980"/>
                </a:cubicBezTo>
                <a:cubicBezTo>
                  <a:pt x="7346262" y="6690477"/>
                  <a:pt x="7346374" y="6690073"/>
                  <a:pt x="7346597" y="6689766"/>
                </a:cubicBezTo>
                <a:cubicBezTo>
                  <a:pt x="7346820" y="6689459"/>
                  <a:pt x="7347197" y="6689208"/>
                  <a:pt x="7347727" y="6689012"/>
                </a:cubicBezTo>
                <a:cubicBezTo>
                  <a:pt x="7348257" y="6688817"/>
                  <a:pt x="7348969" y="6688691"/>
                  <a:pt x="7349862" y="6688636"/>
                </a:cubicBezTo>
                <a:cubicBezTo>
                  <a:pt x="7350755" y="6688580"/>
                  <a:pt x="7351843" y="6688552"/>
                  <a:pt x="7353127" y="6688552"/>
                </a:cubicBezTo>
                <a:close/>
                <a:moveTo>
                  <a:pt x="7229302" y="6688552"/>
                </a:moveTo>
                <a:cubicBezTo>
                  <a:pt x="7230865" y="6688552"/>
                  <a:pt x="7232120" y="6688594"/>
                  <a:pt x="7233069" y="6688677"/>
                </a:cubicBezTo>
                <a:cubicBezTo>
                  <a:pt x="7234018" y="6688761"/>
                  <a:pt x="7234743" y="6688901"/>
                  <a:pt x="7235246" y="6689096"/>
                </a:cubicBezTo>
                <a:cubicBezTo>
                  <a:pt x="7235748" y="6689291"/>
                  <a:pt x="7236111" y="6689570"/>
                  <a:pt x="7236334" y="6689933"/>
                </a:cubicBezTo>
                <a:cubicBezTo>
                  <a:pt x="7236557" y="6690296"/>
                  <a:pt x="7236753" y="6690729"/>
                  <a:pt x="7236920" y="6691231"/>
                </a:cubicBezTo>
                <a:lnTo>
                  <a:pt x="7255086" y="6753348"/>
                </a:lnTo>
                <a:lnTo>
                  <a:pt x="7255254" y="6754101"/>
                </a:lnTo>
                <a:lnTo>
                  <a:pt x="7255421" y="6753348"/>
                </a:lnTo>
                <a:lnTo>
                  <a:pt x="7272081" y="6691231"/>
                </a:lnTo>
                <a:cubicBezTo>
                  <a:pt x="7272192" y="6690729"/>
                  <a:pt x="7272374" y="6690296"/>
                  <a:pt x="7272625" y="6689933"/>
                </a:cubicBezTo>
                <a:cubicBezTo>
                  <a:pt x="7272876" y="6689570"/>
                  <a:pt x="7273253" y="6689291"/>
                  <a:pt x="7273755" y="6689096"/>
                </a:cubicBezTo>
                <a:cubicBezTo>
                  <a:pt x="7274257" y="6688901"/>
                  <a:pt x="7274941" y="6688761"/>
                  <a:pt x="7275806" y="6688677"/>
                </a:cubicBezTo>
                <a:cubicBezTo>
                  <a:pt x="7276671" y="6688594"/>
                  <a:pt x="7277801" y="6688552"/>
                  <a:pt x="7279197" y="6688552"/>
                </a:cubicBezTo>
                <a:cubicBezTo>
                  <a:pt x="7280536" y="6688552"/>
                  <a:pt x="7281638" y="6688594"/>
                  <a:pt x="7282503" y="6688677"/>
                </a:cubicBezTo>
                <a:cubicBezTo>
                  <a:pt x="7283368" y="6688761"/>
                  <a:pt x="7284052" y="6688901"/>
                  <a:pt x="7284554" y="6689096"/>
                </a:cubicBezTo>
                <a:cubicBezTo>
                  <a:pt x="7285057" y="6689291"/>
                  <a:pt x="7285419" y="6689557"/>
                  <a:pt x="7285643" y="6689891"/>
                </a:cubicBezTo>
                <a:cubicBezTo>
                  <a:pt x="7285866" y="6690226"/>
                  <a:pt x="7286033" y="6690617"/>
                  <a:pt x="7286145" y="6691063"/>
                </a:cubicBezTo>
                <a:lnTo>
                  <a:pt x="7304144" y="6753348"/>
                </a:lnTo>
                <a:lnTo>
                  <a:pt x="7304311" y="6754101"/>
                </a:lnTo>
                <a:lnTo>
                  <a:pt x="7304395" y="6753348"/>
                </a:lnTo>
                <a:lnTo>
                  <a:pt x="7322310" y="6691231"/>
                </a:lnTo>
                <a:cubicBezTo>
                  <a:pt x="7322422" y="6690729"/>
                  <a:pt x="7322603" y="6690296"/>
                  <a:pt x="7322854" y="6689933"/>
                </a:cubicBezTo>
                <a:cubicBezTo>
                  <a:pt x="7323105" y="6689570"/>
                  <a:pt x="7323496" y="6689291"/>
                  <a:pt x="7324026" y="6689096"/>
                </a:cubicBezTo>
                <a:cubicBezTo>
                  <a:pt x="7324557" y="6688901"/>
                  <a:pt x="7325282" y="6688761"/>
                  <a:pt x="7326203" y="6688677"/>
                </a:cubicBezTo>
                <a:cubicBezTo>
                  <a:pt x="7327124" y="6688594"/>
                  <a:pt x="7328310" y="6688552"/>
                  <a:pt x="7329761" y="6688552"/>
                </a:cubicBezTo>
                <a:cubicBezTo>
                  <a:pt x="7331100" y="6688552"/>
                  <a:pt x="7332175" y="6688580"/>
                  <a:pt x="7332984" y="6688636"/>
                </a:cubicBezTo>
                <a:cubicBezTo>
                  <a:pt x="7333793" y="6688691"/>
                  <a:pt x="7334435" y="6688831"/>
                  <a:pt x="7334909" y="6689054"/>
                </a:cubicBezTo>
                <a:cubicBezTo>
                  <a:pt x="7335384" y="6689277"/>
                  <a:pt x="7335719" y="6689529"/>
                  <a:pt x="7335914" y="6689808"/>
                </a:cubicBezTo>
                <a:cubicBezTo>
                  <a:pt x="7336109" y="6690087"/>
                  <a:pt x="7336207" y="6690477"/>
                  <a:pt x="7336207" y="6690980"/>
                </a:cubicBezTo>
                <a:cubicBezTo>
                  <a:pt x="7336207" y="6691370"/>
                  <a:pt x="7336151" y="6691845"/>
                  <a:pt x="7336040" y="6692403"/>
                </a:cubicBezTo>
                <a:cubicBezTo>
                  <a:pt x="7335928" y="6692961"/>
                  <a:pt x="7335733" y="6693659"/>
                  <a:pt x="7335454" y="6694496"/>
                </a:cubicBezTo>
                <a:lnTo>
                  <a:pt x="7313269" y="6766073"/>
                </a:lnTo>
                <a:cubicBezTo>
                  <a:pt x="7313101" y="6766687"/>
                  <a:pt x="7312836" y="6767189"/>
                  <a:pt x="7312474" y="6767580"/>
                </a:cubicBezTo>
                <a:cubicBezTo>
                  <a:pt x="7312111" y="6767970"/>
                  <a:pt x="7311608" y="6768277"/>
                  <a:pt x="7310967" y="6768501"/>
                </a:cubicBezTo>
                <a:cubicBezTo>
                  <a:pt x="7310325" y="6768724"/>
                  <a:pt x="7309446" y="6768877"/>
                  <a:pt x="7308330" y="6768961"/>
                </a:cubicBezTo>
                <a:cubicBezTo>
                  <a:pt x="7307213" y="6769045"/>
                  <a:pt x="7305818" y="6769087"/>
                  <a:pt x="7304144" y="6769087"/>
                </a:cubicBezTo>
                <a:cubicBezTo>
                  <a:pt x="7302414" y="6769087"/>
                  <a:pt x="7300963" y="6769031"/>
                  <a:pt x="7299791" y="6768919"/>
                </a:cubicBezTo>
                <a:cubicBezTo>
                  <a:pt x="7298619" y="6768807"/>
                  <a:pt x="7297684" y="6768640"/>
                  <a:pt x="7296986" y="6768417"/>
                </a:cubicBezTo>
                <a:cubicBezTo>
                  <a:pt x="7296289" y="6768194"/>
                  <a:pt x="7295772" y="6767887"/>
                  <a:pt x="7295437" y="6767496"/>
                </a:cubicBezTo>
                <a:cubicBezTo>
                  <a:pt x="7295103" y="6767105"/>
                  <a:pt x="7294851" y="6766631"/>
                  <a:pt x="7294684" y="6766073"/>
                </a:cubicBezTo>
                <a:lnTo>
                  <a:pt x="7278862" y="6711406"/>
                </a:lnTo>
                <a:lnTo>
                  <a:pt x="7278694" y="6710653"/>
                </a:lnTo>
                <a:lnTo>
                  <a:pt x="7278527" y="6711406"/>
                </a:lnTo>
                <a:lnTo>
                  <a:pt x="7263877" y="6766073"/>
                </a:lnTo>
                <a:cubicBezTo>
                  <a:pt x="7263709" y="6766687"/>
                  <a:pt x="7263444" y="6767189"/>
                  <a:pt x="7263081" y="6767580"/>
                </a:cubicBezTo>
                <a:cubicBezTo>
                  <a:pt x="7262718" y="6767970"/>
                  <a:pt x="7262174" y="6768277"/>
                  <a:pt x="7261449" y="6768501"/>
                </a:cubicBezTo>
                <a:cubicBezTo>
                  <a:pt x="7260723" y="6768724"/>
                  <a:pt x="7259788" y="6768877"/>
                  <a:pt x="7258644" y="6768961"/>
                </a:cubicBezTo>
                <a:cubicBezTo>
                  <a:pt x="7257500" y="6769045"/>
                  <a:pt x="7256091" y="6769087"/>
                  <a:pt x="7254417" y="6769087"/>
                </a:cubicBezTo>
                <a:cubicBezTo>
                  <a:pt x="7252687" y="6769087"/>
                  <a:pt x="7251277" y="6769031"/>
                  <a:pt x="7250189" y="6768919"/>
                </a:cubicBezTo>
                <a:cubicBezTo>
                  <a:pt x="7249101" y="6768807"/>
                  <a:pt x="7248208" y="6768640"/>
                  <a:pt x="7247510" y="6768417"/>
                </a:cubicBezTo>
                <a:cubicBezTo>
                  <a:pt x="7246812" y="6768194"/>
                  <a:pt x="7246296" y="6767887"/>
                  <a:pt x="7245961" y="6767496"/>
                </a:cubicBezTo>
                <a:cubicBezTo>
                  <a:pt x="7245626" y="6767105"/>
                  <a:pt x="7245375" y="6766631"/>
                  <a:pt x="7245208" y="6766073"/>
                </a:cubicBezTo>
                <a:lnTo>
                  <a:pt x="7223191" y="6694496"/>
                </a:lnTo>
                <a:cubicBezTo>
                  <a:pt x="7222912" y="6693659"/>
                  <a:pt x="7222716" y="6692961"/>
                  <a:pt x="7222605" y="6692403"/>
                </a:cubicBezTo>
                <a:cubicBezTo>
                  <a:pt x="7222493" y="6691845"/>
                  <a:pt x="7222437" y="6691370"/>
                  <a:pt x="7222437" y="6690980"/>
                </a:cubicBezTo>
                <a:cubicBezTo>
                  <a:pt x="7222437" y="6690477"/>
                  <a:pt x="7222549" y="6690073"/>
                  <a:pt x="7222772" y="6689766"/>
                </a:cubicBezTo>
                <a:cubicBezTo>
                  <a:pt x="7222995" y="6689459"/>
                  <a:pt x="7223372" y="6689208"/>
                  <a:pt x="7223902" y="6689012"/>
                </a:cubicBezTo>
                <a:cubicBezTo>
                  <a:pt x="7224432" y="6688817"/>
                  <a:pt x="7225144" y="6688691"/>
                  <a:pt x="7226037" y="6688636"/>
                </a:cubicBezTo>
                <a:cubicBezTo>
                  <a:pt x="7226930" y="6688580"/>
                  <a:pt x="7228018" y="6688552"/>
                  <a:pt x="7229302" y="6688552"/>
                </a:cubicBezTo>
                <a:close/>
                <a:moveTo>
                  <a:pt x="7667424" y="6687380"/>
                </a:moveTo>
                <a:cubicBezTo>
                  <a:pt x="7672838" y="6687380"/>
                  <a:pt x="7677442" y="6687994"/>
                  <a:pt x="7681237" y="6689222"/>
                </a:cubicBezTo>
                <a:cubicBezTo>
                  <a:pt x="7685032" y="6690449"/>
                  <a:pt x="7688102" y="6692249"/>
                  <a:pt x="7690446" y="6694621"/>
                </a:cubicBezTo>
                <a:cubicBezTo>
                  <a:pt x="7692790" y="6696993"/>
                  <a:pt x="7694492" y="6699937"/>
                  <a:pt x="7695552" y="6703453"/>
                </a:cubicBezTo>
                <a:cubicBezTo>
                  <a:pt x="7696613" y="6706969"/>
                  <a:pt x="7697143" y="6711071"/>
                  <a:pt x="7697143" y="6715760"/>
                </a:cubicBezTo>
                <a:lnTo>
                  <a:pt x="7697143" y="6766575"/>
                </a:lnTo>
                <a:cubicBezTo>
                  <a:pt x="7697143" y="6767245"/>
                  <a:pt x="7696920" y="6767747"/>
                  <a:pt x="7696473" y="6768082"/>
                </a:cubicBezTo>
                <a:cubicBezTo>
                  <a:pt x="7696027" y="6768417"/>
                  <a:pt x="7695413" y="6768668"/>
                  <a:pt x="7694632" y="6768835"/>
                </a:cubicBezTo>
                <a:cubicBezTo>
                  <a:pt x="7693850" y="6769003"/>
                  <a:pt x="7692706" y="6769087"/>
                  <a:pt x="7691199" y="6769087"/>
                </a:cubicBezTo>
                <a:cubicBezTo>
                  <a:pt x="7689748" y="6769087"/>
                  <a:pt x="7688590" y="6769003"/>
                  <a:pt x="7687725" y="6768835"/>
                </a:cubicBezTo>
                <a:cubicBezTo>
                  <a:pt x="7686860" y="6768668"/>
                  <a:pt x="7686232" y="6768417"/>
                  <a:pt x="7685841" y="6768082"/>
                </a:cubicBezTo>
                <a:cubicBezTo>
                  <a:pt x="7685451" y="6767747"/>
                  <a:pt x="7685255" y="6767245"/>
                  <a:pt x="7685255" y="6766575"/>
                </a:cubicBezTo>
                <a:lnTo>
                  <a:pt x="7685255" y="6759041"/>
                </a:lnTo>
                <a:cubicBezTo>
                  <a:pt x="7681963" y="6762557"/>
                  <a:pt x="7678293" y="6765291"/>
                  <a:pt x="7674247" y="6767245"/>
                </a:cubicBezTo>
                <a:cubicBezTo>
                  <a:pt x="7670200" y="6769198"/>
                  <a:pt x="7665917" y="6770175"/>
                  <a:pt x="7661396" y="6770175"/>
                </a:cubicBezTo>
                <a:cubicBezTo>
                  <a:pt x="7657434" y="6770175"/>
                  <a:pt x="7653848" y="6769659"/>
                  <a:pt x="7650639" y="6768626"/>
                </a:cubicBezTo>
                <a:cubicBezTo>
                  <a:pt x="7647430" y="6767594"/>
                  <a:pt x="7644695" y="6766101"/>
                  <a:pt x="7642435" y="6764147"/>
                </a:cubicBezTo>
                <a:cubicBezTo>
                  <a:pt x="7640174" y="6762194"/>
                  <a:pt x="7638416" y="6759794"/>
                  <a:pt x="7637161" y="6756948"/>
                </a:cubicBezTo>
                <a:cubicBezTo>
                  <a:pt x="7635905" y="6754101"/>
                  <a:pt x="7635277" y="6750864"/>
                  <a:pt x="7635277" y="6747237"/>
                </a:cubicBezTo>
                <a:cubicBezTo>
                  <a:pt x="7635277" y="6742995"/>
                  <a:pt x="7636142" y="6739312"/>
                  <a:pt x="7637872" y="6736186"/>
                </a:cubicBezTo>
                <a:cubicBezTo>
                  <a:pt x="7639602" y="6733061"/>
                  <a:pt x="7642086" y="6730466"/>
                  <a:pt x="7645323" y="6728401"/>
                </a:cubicBezTo>
                <a:cubicBezTo>
                  <a:pt x="7648560" y="6726336"/>
                  <a:pt x="7652523" y="6724787"/>
                  <a:pt x="7657211" y="6723754"/>
                </a:cubicBezTo>
                <a:cubicBezTo>
                  <a:pt x="7661899" y="6722722"/>
                  <a:pt x="7667173" y="6722206"/>
                  <a:pt x="7673033" y="6722206"/>
                </a:cubicBezTo>
                <a:lnTo>
                  <a:pt x="7683414" y="6722206"/>
                </a:lnTo>
                <a:lnTo>
                  <a:pt x="7683414" y="6716346"/>
                </a:lnTo>
                <a:cubicBezTo>
                  <a:pt x="7683414" y="6713443"/>
                  <a:pt x="7683107" y="6710876"/>
                  <a:pt x="7682493" y="6708644"/>
                </a:cubicBezTo>
                <a:cubicBezTo>
                  <a:pt x="7681879" y="6706411"/>
                  <a:pt x="7680888" y="6704556"/>
                  <a:pt x="7679521" y="6703077"/>
                </a:cubicBezTo>
                <a:cubicBezTo>
                  <a:pt x="7678153" y="6701598"/>
                  <a:pt x="7676382" y="6700481"/>
                  <a:pt x="7674205" y="6699728"/>
                </a:cubicBezTo>
                <a:cubicBezTo>
                  <a:pt x="7672028" y="6698975"/>
                  <a:pt x="7669349" y="6698598"/>
                  <a:pt x="7666168" y="6698598"/>
                </a:cubicBezTo>
                <a:cubicBezTo>
                  <a:pt x="7662764" y="6698598"/>
                  <a:pt x="7659708" y="6699002"/>
                  <a:pt x="7657001" y="6699812"/>
                </a:cubicBezTo>
                <a:cubicBezTo>
                  <a:pt x="7654295" y="6700621"/>
                  <a:pt x="7651923" y="6701514"/>
                  <a:pt x="7649886" y="6702491"/>
                </a:cubicBezTo>
                <a:cubicBezTo>
                  <a:pt x="7647848" y="6703467"/>
                  <a:pt x="7646146" y="6704360"/>
                  <a:pt x="7644779" y="6705170"/>
                </a:cubicBezTo>
                <a:cubicBezTo>
                  <a:pt x="7643411" y="6705979"/>
                  <a:pt x="7642393" y="6706383"/>
                  <a:pt x="7641723" y="6706383"/>
                </a:cubicBezTo>
                <a:cubicBezTo>
                  <a:pt x="7641277" y="6706383"/>
                  <a:pt x="7640886" y="6706272"/>
                  <a:pt x="7640551" y="6706049"/>
                </a:cubicBezTo>
                <a:cubicBezTo>
                  <a:pt x="7640216" y="6705825"/>
                  <a:pt x="7639923" y="6705490"/>
                  <a:pt x="7639672" y="6705044"/>
                </a:cubicBezTo>
                <a:cubicBezTo>
                  <a:pt x="7639421" y="6704597"/>
                  <a:pt x="7639240" y="6704025"/>
                  <a:pt x="7639128" y="6703328"/>
                </a:cubicBezTo>
                <a:cubicBezTo>
                  <a:pt x="7639016" y="6702630"/>
                  <a:pt x="7638961" y="6701863"/>
                  <a:pt x="7638961" y="6701026"/>
                </a:cubicBezTo>
                <a:cubicBezTo>
                  <a:pt x="7638961" y="6699630"/>
                  <a:pt x="7639058" y="6698528"/>
                  <a:pt x="7639254" y="6697719"/>
                </a:cubicBezTo>
                <a:cubicBezTo>
                  <a:pt x="7639449" y="6696910"/>
                  <a:pt x="7639923" y="6696142"/>
                  <a:pt x="7640677" y="6695417"/>
                </a:cubicBezTo>
                <a:cubicBezTo>
                  <a:pt x="7641430" y="6694691"/>
                  <a:pt x="7642728" y="6693840"/>
                  <a:pt x="7644570" y="6692863"/>
                </a:cubicBezTo>
                <a:cubicBezTo>
                  <a:pt x="7646411" y="6691887"/>
                  <a:pt x="7648532" y="6690994"/>
                  <a:pt x="7650932" y="6690184"/>
                </a:cubicBezTo>
                <a:cubicBezTo>
                  <a:pt x="7653332" y="6689375"/>
                  <a:pt x="7655955" y="6688705"/>
                  <a:pt x="7658801" y="6688175"/>
                </a:cubicBezTo>
                <a:cubicBezTo>
                  <a:pt x="7661648" y="6687645"/>
                  <a:pt x="7664522" y="6687380"/>
                  <a:pt x="7667424" y="6687380"/>
                </a:cubicBezTo>
                <a:close/>
                <a:moveTo>
                  <a:pt x="7776757" y="6680132"/>
                </a:moveTo>
                <a:lnTo>
                  <a:pt x="7790653" y="6683284"/>
                </a:lnTo>
                <a:lnTo>
                  <a:pt x="7790653" y="6766491"/>
                </a:lnTo>
                <a:cubicBezTo>
                  <a:pt x="7790653" y="6766938"/>
                  <a:pt x="7790556" y="6767328"/>
                  <a:pt x="7790360" y="6767663"/>
                </a:cubicBezTo>
                <a:cubicBezTo>
                  <a:pt x="7790165" y="6767998"/>
                  <a:pt x="7789830" y="6768263"/>
                  <a:pt x="7789356" y="6768459"/>
                </a:cubicBezTo>
                <a:cubicBezTo>
                  <a:pt x="7788881" y="6768654"/>
                  <a:pt x="7788254" y="6768807"/>
                  <a:pt x="7787472" y="6768919"/>
                </a:cubicBezTo>
                <a:cubicBezTo>
                  <a:pt x="7786691" y="6769031"/>
                  <a:pt x="7785742" y="6769087"/>
                  <a:pt x="7784626" y="6769087"/>
                </a:cubicBezTo>
                <a:cubicBezTo>
                  <a:pt x="7783454" y="6769087"/>
                  <a:pt x="7782477" y="6769031"/>
                  <a:pt x="7781696" y="6768919"/>
                </a:cubicBezTo>
                <a:cubicBezTo>
                  <a:pt x="7780914" y="6768807"/>
                  <a:pt x="7780273" y="6768654"/>
                  <a:pt x="7779770" y="6768459"/>
                </a:cubicBezTo>
                <a:cubicBezTo>
                  <a:pt x="7779268" y="6768263"/>
                  <a:pt x="7778905" y="6767998"/>
                  <a:pt x="7778682" y="6767663"/>
                </a:cubicBezTo>
                <a:cubicBezTo>
                  <a:pt x="7778459" y="6767328"/>
                  <a:pt x="7778347" y="6766938"/>
                  <a:pt x="7778347" y="6766491"/>
                </a:cubicBezTo>
                <a:lnTo>
                  <a:pt x="7778347" y="6756529"/>
                </a:lnTo>
                <a:cubicBezTo>
                  <a:pt x="7774385" y="6760827"/>
                  <a:pt x="7770269" y="6764175"/>
                  <a:pt x="7765999" y="6766575"/>
                </a:cubicBezTo>
                <a:cubicBezTo>
                  <a:pt x="7761730" y="6768975"/>
                  <a:pt x="7757055" y="6770175"/>
                  <a:pt x="7751977" y="6770175"/>
                </a:cubicBezTo>
                <a:cubicBezTo>
                  <a:pt x="7746451" y="6770175"/>
                  <a:pt x="7741735" y="6769100"/>
                  <a:pt x="7737829" y="6766952"/>
                </a:cubicBezTo>
                <a:cubicBezTo>
                  <a:pt x="7733922" y="6764803"/>
                  <a:pt x="7730755" y="6761901"/>
                  <a:pt x="7728327" y="6758245"/>
                </a:cubicBezTo>
                <a:cubicBezTo>
                  <a:pt x="7725899" y="6754590"/>
                  <a:pt x="7724127" y="6750292"/>
                  <a:pt x="7723011" y="6745353"/>
                </a:cubicBezTo>
                <a:cubicBezTo>
                  <a:pt x="7721895" y="6740414"/>
                  <a:pt x="7721337" y="6735210"/>
                  <a:pt x="7721337" y="6729740"/>
                </a:cubicBezTo>
                <a:cubicBezTo>
                  <a:pt x="7721337" y="6723266"/>
                  <a:pt x="7722034" y="6717420"/>
                  <a:pt x="7723430" y="6712202"/>
                </a:cubicBezTo>
                <a:cubicBezTo>
                  <a:pt x="7724825" y="6706983"/>
                  <a:pt x="7726890" y="6702532"/>
                  <a:pt x="7729625" y="6698849"/>
                </a:cubicBezTo>
                <a:cubicBezTo>
                  <a:pt x="7732359" y="6695165"/>
                  <a:pt x="7735750" y="6692333"/>
                  <a:pt x="7739796" y="6690352"/>
                </a:cubicBezTo>
                <a:cubicBezTo>
                  <a:pt x="7743842" y="6688371"/>
                  <a:pt x="7748516" y="6687380"/>
                  <a:pt x="7753818" y="6687380"/>
                </a:cubicBezTo>
                <a:cubicBezTo>
                  <a:pt x="7758228" y="6687380"/>
                  <a:pt x="7762260" y="6688343"/>
                  <a:pt x="7765915" y="6690268"/>
                </a:cubicBezTo>
                <a:cubicBezTo>
                  <a:pt x="7769571" y="6692194"/>
                  <a:pt x="7773185" y="6695026"/>
                  <a:pt x="7776757" y="6698765"/>
                </a:cubicBezTo>
                <a:close/>
                <a:moveTo>
                  <a:pt x="0" y="2134408"/>
                </a:moveTo>
                <a:lnTo>
                  <a:pt x="3693384" y="2134408"/>
                </a:lnTo>
                <a:lnTo>
                  <a:pt x="2625587" y="3604433"/>
                </a:lnTo>
                <a:lnTo>
                  <a:pt x="0" y="3604433"/>
                </a:lnTo>
                <a:close/>
                <a:moveTo>
                  <a:pt x="8458200" y="0"/>
                </a:moveTo>
                <a:lnTo>
                  <a:pt x="8458200" y="6834726"/>
                </a:lnTo>
                <a:lnTo>
                  <a:pt x="8257491" y="6789193"/>
                </a:lnTo>
                <a:lnTo>
                  <a:pt x="8262299" y="6783235"/>
                </a:lnTo>
                <a:cubicBezTo>
                  <a:pt x="8263750" y="6780109"/>
                  <a:pt x="8264476" y="6776816"/>
                  <a:pt x="8264476" y="6773356"/>
                </a:cubicBezTo>
                <a:cubicBezTo>
                  <a:pt x="8264476" y="6770063"/>
                  <a:pt x="8263834" y="6767175"/>
                  <a:pt x="8262550" y="6764691"/>
                </a:cubicBezTo>
                <a:cubicBezTo>
                  <a:pt x="8261266" y="6762208"/>
                  <a:pt x="8259481" y="6760115"/>
                  <a:pt x="8257192" y="6758413"/>
                </a:cubicBezTo>
                <a:cubicBezTo>
                  <a:pt x="8254904" y="6756711"/>
                  <a:pt x="8252197" y="6755399"/>
                  <a:pt x="8249072" y="6754478"/>
                </a:cubicBezTo>
                <a:cubicBezTo>
                  <a:pt x="8245946" y="6753557"/>
                  <a:pt x="8242514" y="6753041"/>
                  <a:pt x="8238775" y="6752929"/>
                </a:cubicBezTo>
                <a:lnTo>
                  <a:pt x="8219102" y="6752092"/>
                </a:lnTo>
                <a:cubicBezTo>
                  <a:pt x="8216088" y="6751981"/>
                  <a:pt x="8213674" y="6751283"/>
                  <a:pt x="8211860" y="6749999"/>
                </a:cubicBezTo>
                <a:cubicBezTo>
                  <a:pt x="8210046" y="6748716"/>
                  <a:pt x="8209140" y="6747097"/>
                  <a:pt x="8209140" y="6745144"/>
                </a:cubicBezTo>
                <a:cubicBezTo>
                  <a:pt x="8209140" y="6743469"/>
                  <a:pt x="8209460" y="6741991"/>
                  <a:pt x="8210102" y="6740707"/>
                </a:cubicBezTo>
                <a:cubicBezTo>
                  <a:pt x="8210744" y="6739423"/>
                  <a:pt x="8211567" y="6738279"/>
                  <a:pt x="8212572" y="6737275"/>
                </a:cubicBezTo>
                <a:cubicBezTo>
                  <a:pt x="8214079" y="6738502"/>
                  <a:pt x="8216214" y="6739521"/>
                  <a:pt x="8218976" y="6740330"/>
                </a:cubicBezTo>
                <a:cubicBezTo>
                  <a:pt x="8221739" y="6741139"/>
                  <a:pt x="8224655" y="6741544"/>
                  <a:pt x="8227724" y="6741544"/>
                </a:cubicBezTo>
                <a:cubicBezTo>
                  <a:pt x="8232078" y="6741544"/>
                  <a:pt x="8236040" y="6740930"/>
                  <a:pt x="8239612" y="6739702"/>
                </a:cubicBezTo>
                <a:cubicBezTo>
                  <a:pt x="8243184" y="6738474"/>
                  <a:pt x="8246268" y="6736702"/>
                  <a:pt x="8248863" y="6734386"/>
                </a:cubicBezTo>
                <a:cubicBezTo>
                  <a:pt x="8251458" y="6732070"/>
                  <a:pt x="8253453" y="6729238"/>
                  <a:pt x="8254848" y="6725889"/>
                </a:cubicBezTo>
                <a:cubicBezTo>
                  <a:pt x="8256244" y="6722541"/>
                  <a:pt x="8256941" y="6718690"/>
                  <a:pt x="8256941" y="6714336"/>
                </a:cubicBezTo>
                <a:cubicBezTo>
                  <a:pt x="8256941" y="6711713"/>
                  <a:pt x="8256550" y="6709188"/>
                  <a:pt x="8255769" y="6706760"/>
                </a:cubicBezTo>
                <a:cubicBezTo>
                  <a:pt x="8254988" y="6704332"/>
                  <a:pt x="8253620" y="6702114"/>
                  <a:pt x="8251667" y="6700105"/>
                </a:cubicBezTo>
                <a:lnTo>
                  <a:pt x="8262466" y="6700105"/>
                </a:lnTo>
                <a:cubicBezTo>
                  <a:pt x="8263304" y="6700105"/>
                  <a:pt x="8263987" y="6699672"/>
                  <a:pt x="8264518" y="6698807"/>
                </a:cubicBezTo>
                <a:cubicBezTo>
                  <a:pt x="8265048" y="6697942"/>
                  <a:pt x="8265313" y="6696533"/>
                  <a:pt x="8265313" y="6694579"/>
                </a:cubicBezTo>
                <a:cubicBezTo>
                  <a:pt x="8265313" y="6692682"/>
                  <a:pt x="8265076" y="6691273"/>
                  <a:pt x="8264601" y="6690352"/>
                </a:cubicBezTo>
                <a:cubicBezTo>
                  <a:pt x="8264127" y="6689431"/>
                  <a:pt x="8263415" y="6688971"/>
                  <a:pt x="8262466" y="6688971"/>
                </a:cubicBezTo>
                <a:lnTo>
                  <a:pt x="8239696" y="6688971"/>
                </a:lnTo>
                <a:cubicBezTo>
                  <a:pt x="8237966" y="6688524"/>
                  <a:pt x="8236110" y="6688175"/>
                  <a:pt x="8234129" y="6687924"/>
                </a:cubicBezTo>
                <a:cubicBezTo>
                  <a:pt x="8232147" y="6687673"/>
                  <a:pt x="8230013" y="6687547"/>
                  <a:pt x="8227724" y="6687547"/>
                </a:cubicBezTo>
                <a:cubicBezTo>
                  <a:pt x="8223483" y="6687547"/>
                  <a:pt x="8219562" y="6688175"/>
                  <a:pt x="8215962" y="6689431"/>
                </a:cubicBezTo>
                <a:cubicBezTo>
                  <a:pt x="8212362" y="6690687"/>
                  <a:pt x="8209279" y="6692487"/>
                  <a:pt x="8206712" y="6694831"/>
                </a:cubicBezTo>
                <a:cubicBezTo>
                  <a:pt x="8204144" y="6697175"/>
                  <a:pt x="8202135" y="6700049"/>
                  <a:pt x="8200684" y="6703453"/>
                </a:cubicBezTo>
                <a:cubicBezTo>
                  <a:pt x="8199233" y="6706858"/>
                  <a:pt x="8198508" y="6710709"/>
                  <a:pt x="8198508" y="6715006"/>
                </a:cubicBezTo>
                <a:cubicBezTo>
                  <a:pt x="8198508" y="6718690"/>
                  <a:pt x="8199010" y="6721829"/>
                  <a:pt x="8200014" y="6724424"/>
                </a:cubicBezTo>
                <a:cubicBezTo>
                  <a:pt x="8201019" y="6727019"/>
                  <a:pt x="8202386" y="6729349"/>
                  <a:pt x="8204116" y="6731414"/>
                </a:cubicBezTo>
                <a:cubicBezTo>
                  <a:pt x="8202052" y="6733535"/>
                  <a:pt x="8200321" y="6735935"/>
                  <a:pt x="8198926" y="6738614"/>
                </a:cubicBezTo>
                <a:cubicBezTo>
                  <a:pt x="8197531" y="6741293"/>
                  <a:pt x="8196833" y="6744335"/>
                  <a:pt x="8196833" y="6747739"/>
                </a:cubicBezTo>
                <a:cubicBezTo>
                  <a:pt x="8196833" y="6750195"/>
                  <a:pt x="8197489" y="6752483"/>
                  <a:pt x="8198801" y="6754604"/>
                </a:cubicBezTo>
                <a:cubicBezTo>
                  <a:pt x="8200112" y="6756724"/>
                  <a:pt x="8202135" y="6758483"/>
                  <a:pt x="8204870" y="6759878"/>
                </a:cubicBezTo>
                <a:cubicBezTo>
                  <a:pt x="8203084" y="6761273"/>
                  <a:pt x="8201507" y="6762682"/>
                  <a:pt x="8200140" y="6764105"/>
                </a:cubicBezTo>
                <a:cubicBezTo>
                  <a:pt x="8198773" y="6765529"/>
                  <a:pt x="8197628" y="6767022"/>
                  <a:pt x="8196708" y="6768584"/>
                </a:cubicBezTo>
                <a:cubicBezTo>
                  <a:pt x="8195787" y="6770147"/>
                  <a:pt x="8195103" y="6771793"/>
                  <a:pt x="8194657" y="6773523"/>
                </a:cubicBezTo>
                <a:lnTo>
                  <a:pt x="8194485" y="6774899"/>
                </a:lnTo>
                <a:lnTo>
                  <a:pt x="8158921" y="6766831"/>
                </a:lnTo>
                <a:lnTo>
                  <a:pt x="8159022" y="6766491"/>
                </a:lnTo>
                <a:lnTo>
                  <a:pt x="8159022" y="6716932"/>
                </a:lnTo>
                <a:cubicBezTo>
                  <a:pt x="8160975" y="6713862"/>
                  <a:pt x="8162761" y="6711267"/>
                  <a:pt x="8164379" y="6709146"/>
                </a:cubicBezTo>
                <a:cubicBezTo>
                  <a:pt x="8165998" y="6707025"/>
                  <a:pt x="8167547" y="6705323"/>
                  <a:pt x="8169026" y="6704039"/>
                </a:cubicBezTo>
                <a:cubicBezTo>
                  <a:pt x="8170505" y="6702756"/>
                  <a:pt x="8171914" y="6701835"/>
                  <a:pt x="8173253" y="6701277"/>
                </a:cubicBezTo>
                <a:cubicBezTo>
                  <a:pt x="8174593" y="6700719"/>
                  <a:pt x="8175960" y="6700440"/>
                  <a:pt x="8177355" y="6700440"/>
                </a:cubicBezTo>
                <a:cubicBezTo>
                  <a:pt x="8178527" y="6700440"/>
                  <a:pt x="8179616" y="6700551"/>
                  <a:pt x="8180620" y="6700774"/>
                </a:cubicBezTo>
                <a:cubicBezTo>
                  <a:pt x="8181625" y="6700998"/>
                  <a:pt x="8182532" y="6701235"/>
                  <a:pt x="8183341" y="6701486"/>
                </a:cubicBezTo>
                <a:cubicBezTo>
                  <a:pt x="8184150" y="6701737"/>
                  <a:pt x="8184876" y="6701988"/>
                  <a:pt x="8185518" y="6702239"/>
                </a:cubicBezTo>
                <a:cubicBezTo>
                  <a:pt x="8186160" y="6702491"/>
                  <a:pt x="8186704" y="6702616"/>
                  <a:pt x="8187150" y="6702616"/>
                </a:cubicBezTo>
                <a:cubicBezTo>
                  <a:pt x="8187597" y="6702616"/>
                  <a:pt x="8187945" y="6702491"/>
                  <a:pt x="8188197" y="6702239"/>
                </a:cubicBezTo>
                <a:cubicBezTo>
                  <a:pt x="8188448" y="6701988"/>
                  <a:pt x="8188657" y="6701626"/>
                  <a:pt x="8188824" y="6701151"/>
                </a:cubicBezTo>
                <a:cubicBezTo>
                  <a:pt x="8188992" y="6700677"/>
                  <a:pt x="8189104" y="6700021"/>
                  <a:pt x="8189159" y="6699184"/>
                </a:cubicBezTo>
                <a:cubicBezTo>
                  <a:pt x="8189215" y="6698347"/>
                  <a:pt x="8189243" y="6697314"/>
                  <a:pt x="8189243" y="6696086"/>
                </a:cubicBezTo>
                <a:cubicBezTo>
                  <a:pt x="8189243" y="6694803"/>
                  <a:pt x="8189229" y="6693784"/>
                  <a:pt x="8189201" y="6693031"/>
                </a:cubicBezTo>
                <a:cubicBezTo>
                  <a:pt x="8189173" y="6692277"/>
                  <a:pt x="8189118" y="6691705"/>
                  <a:pt x="8189034" y="6691315"/>
                </a:cubicBezTo>
                <a:cubicBezTo>
                  <a:pt x="8188950" y="6690924"/>
                  <a:pt x="8188852" y="6690603"/>
                  <a:pt x="8188741" y="6690352"/>
                </a:cubicBezTo>
                <a:cubicBezTo>
                  <a:pt x="8188629" y="6690101"/>
                  <a:pt x="8188406" y="6689836"/>
                  <a:pt x="8188071" y="6689557"/>
                </a:cubicBezTo>
                <a:cubicBezTo>
                  <a:pt x="8187736" y="6689277"/>
                  <a:pt x="8187164" y="6688998"/>
                  <a:pt x="8186355" y="6688719"/>
                </a:cubicBezTo>
                <a:cubicBezTo>
                  <a:pt x="8185546" y="6688440"/>
                  <a:pt x="8184639" y="6688189"/>
                  <a:pt x="8183634" y="6687966"/>
                </a:cubicBezTo>
                <a:cubicBezTo>
                  <a:pt x="8182630" y="6687743"/>
                  <a:pt x="8181667" y="6687589"/>
                  <a:pt x="8180746" y="6687505"/>
                </a:cubicBezTo>
                <a:cubicBezTo>
                  <a:pt x="8179825" y="6687422"/>
                  <a:pt x="8179002" y="6687380"/>
                  <a:pt x="8178276" y="6687380"/>
                </a:cubicBezTo>
                <a:cubicBezTo>
                  <a:pt x="8176658" y="6687380"/>
                  <a:pt x="8175053" y="6687589"/>
                  <a:pt x="8173463" y="6688008"/>
                </a:cubicBezTo>
                <a:cubicBezTo>
                  <a:pt x="8171872" y="6688426"/>
                  <a:pt x="8170267" y="6689180"/>
                  <a:pt x="8168649" y="6690268"/>
                </a:cubicBezTo>
                <a:cubicBezTo>
                  <a:pt x="8167030" y="6691356"/>
                  <a:pt x="8165314" y="6692849"/>
                  <a:pt x="8163500" y="6694747"/>
                </a:cubicBezTo>
                <a:cubicBezTo>
                  <a:pt x="8161687" y="6696644"/>
                  <a:pt x="8159747" y="6699100"/>
                  <a:pt x="8157682" y="6702114"/>
                </a:cubicBezTo>
                <a:lnTo>
                  <a:pt x="8157682" y="6691147"/>
                </a:lnTo>
                <a:cubicBezTo>
                  <a:pt x="8157682" y="6690701"/>
                  <a:pt x="8157584" y="6690324"/>
                  <a:pt x="8157389" y="6690017"/>
                </a:cubicBezTo>
                <a:cubicBezTo>
                  <a:pt x="8157194" y="6689710"/>
                  <a:pt x="8156873" y="6689431"/>
                  <a:pt x="8156426" y="6689180"/>
                </a:cubicBezTo>
                <a:cubicBezTo>
                  <a:pt x="8155980" y="6688929"/>
                  <a:pt x="8155352" y="6688761"/>
                  <a:pt x="8154543" y="6688677"/>
                </a:cubicBezTo>
                <a:cubicBezTo>
                  <a:pt x="8153734" y="6688594"/>
                  <a:pt x="8152715" y="6688552"/>
                  <a:pt x="8151487" y="6688552"/>
                </a:cubicBezTo>
                <a:cubicBezTo>
                  <a:pt x="8150204" y="6688552"/>
                  <a:pt x="8149171" y="6688594"/>
                  <a:pt x="8148390" y="6688677"/>
                </a:cubicBezTo>
                <a:cubicBezTo>
                  <a:pt x="8147608" y="6688761"/>
                  <a:pt x="8146967" y="6688929"/>
                  <a:pt x="8146464" y="6689180"/>
                </a:cubicBezTo>
                <a:cubicBezTo>
                  <a:pt x="8145962" y="6689431"/>
                  <a:pt x="8145627" y="6689710"/>
                  <a:pt x="8145460" y="6690017"/>
                </a:cubicBezTo>
                <a:cubicBezTo>
                  <a:pt x="8145292" y="6690324"/>
                  <a:pt x="8145208" y="6690701"/>
                  <a:pt x="8145208" y="6691147"/>
                </a:cubicBezTo>
                <a:lnTo>
                  <a:pt x="8145208" y="6763720"/>
                </a:lnTo>
                <a:lnTo>
                  <a:pt x="8111554" y="6756085"/>
                </a:lnTo>
                <a:lnTo>
                  <a:pt x="8117601" y="6744935"/>
                </a:lnTo>
                <a:cubicBezTo>
                  <a:pt x="8119219" y="6739772"/>
                  <a:pt x="8120029" y="6734121"/>
                  <a:pt x="8120029" y="6727982"/>
                </a:cubicBezTo>
                <a:cubicBezTo>
                  <a:pt x="8120029" y="6721675"/>
                  <a:pt x="8119261" y="6716011"/>
                  <a:pt x="8117726" y="6710988"/>
                </a:cubicBezTo>
                <a:cubicBezTo>
                  <a:pt x="8116192" y="6705965"/>
                  <a:pt x="8113890" y="6701695"/>
                  <a:pt x="8110820" y="6698179"/>
                </a:cubicBezTo>
                <a:cubicBezTo>
                  <a:pt x="8107750" y="6694663"/>
                  <a:pt x="8103913" y="6691984"/>
                  <a:pt x="8099309" y="6690143"/>
                </a:cubicBezTo>
                <a:cubicBezTo>
                  <a:pt x="8094705" y="6688301"/>
                  <a:pt x="8089305" y="6687380"/>
                  <a:pt x="8083110" y="6687380"/>
                </a:cubicBezTo>
                <a:cubicBezTo>
                  <a:pt x="8076692" y="6687380"/>
                  <a:pt x="8071083" y="6688412"/>
                  <a:pt x="8066283" y="6690477"/>
                </a:cubicBezTo>
                <a:cubicBezTo>
                  <a:pt x="8061483" y="6692542"/>
                  <a:pt x="8057479" y="6695445"/>
                  <a:pt x="8054270" y="6699184"/>
                </a:cubicBezTo>
                <a:cubicBezTo>
                  <a:pt x="8051061" y="6702923"/>
                  <a:pt x="8048661" y="6707374"/>
                  <a:pt x="8047070" y="6712537"/>
                </a:cubicBezTo>
                <a:cubicBezTo>
                  <a:pt x="8045480" y="6717699"/>
                  <a:pt x="8044684" y="6723350"/>
                  <a:pt x="8044684" y="6729489"/>
                </a:cubicBezTo>
                <a:lnTo>
                  <a:pt x="8046244" y="6741269"/>
                </a:lnTo>
                <a:lnTo>
                  <a:pt x="7978047" y="6725797"/>
                </a:lnTo>
                <a:lnTo>
                  <a:pt x="7978047" y="6716932"/>
                </a:lnTo>
                <a:cubicBezTo>
                  <a:pt x="7980000" y="6713862"/>
                  <a:pt x="7981786" y="6711267"/>
                  <a:pt x="7983404" y="6709146"/>
                </a:cubicBezTo>
                <a:cubicBezTo>
                  <a:pt x="7985023" y="6707025"/>
                  <a:pt x="7986572" y="6705323"/>
                  <a:pt x="7988051" y="6704039"/>
                </a:cubicBezTo>
                <a:cubicBezTo>
                  <a:pt x="7989530" y="6702756"/>
                  <a:pt x="7990939" y="6701835"/>
                  <a:pt x="7992278" y="6701277"/>
                </a:cubicBezTo>
                <a:cubicBezTo>
                  <a:pt x="7993618" y="6700719"/>
                  <a:pt x="7994985" y="6700440"/>
                  <a:pt x="7996380" y="6700440"/>
                </a:cubicBezTo>
                <a:cubicBezTo>
                  <a:pt x="7997552" y="6700440"/>
                  <a:pt x="7998641" y="6700551"/>
                  <a:pt x="7999645" y="6700774"/>
                </a:cubicBezTo>
                <a:cubicBezTo>
                  <a:pt x="8000650" y="6700998"/>
                  <a:pt x="8001557" y="6701235"/>
                  <a:pt x="8002366" y="6701486"/>
                </a:cubicBezTo>
                <a:cubicBezTo>
                  <a:pt x="8003175" y="6701737"/>
                  <a:pt x="8003901" y="6701988"/>
                  <a:pt x="8004543" y="6702239"/>
                </a:cubicBezTo>
                <a:cubicBezTo>
                  <a:pt x="8005184" y="6702491"/>
                  <a:pt x="8005729" y="6702616"/>
                  <a:pt x="8006175" y="6702616"/>
                </a:cubicBezTo>
                <a:cubicBezTo>
                  <a:pt x="8006622" y="6702616"/>
                  <a:pt x="8006970" y="6702491"/>
                  <a:pt x="8007222" y="6702239"/>
                </a:cubicBezTo>
                <a:cubicBezTo>
                  <a:pt x="8007473" y="6701988"/>
                  <a:pt x="8007682" y="6701626"/>
                  <a:pt x="8007849" y="6701151"/>
                </a:cubicBezTo>
                <a:cubicBezTo>
                  <a:pt x="8008017" y="6700677"/>
                  <a:pt x="8008128" y="6700021"/>
                  <a:pt x="8008184" y="6699184"/>
                </a:cubicBezTo>
                <a:cubicBezTo>
                  <a:pt x="8008240" y="6698347"/>
                  <a:pt x="8008268" y="6697314"/>
                  <a:pt x="8008268" y="6696086"/>
                </a:cubicBezTo>
                <a:cubicBezTo>
                  <a:pt x="8008268" y="6694803"/>
                  <a:pt x="8008254" y="6693784"/>
                  <a:pt x="8008226" y="6693031"/>
                </a:cubicBezTo>
                <a:cubicBezTo>
                  <a:pt x="8008198" y="6692277"/>
                  <a:pt x="8008142" y="6691705"/>
                  <a:pt x="8008059" y="6691315"/>
                </a:cubicBezTo>
                <a:cubicBezTo>
                  <a:pt x="8007975" y="6690924"/>
                  <a:pt x="8007877" y="6690603"/>
                  <a:pt x="8007766" y="6690352"/>
                </a:cubicBezTo>
                <a:cubicBezTo>
                  <a:pt x="8007654" y="6690101"/>
                  <a:pt x="8007431" y="6689836"/>
                  <a:pt x="8007096" y="6689557"/>
                </a:cubicBezTo>
                <a:cubicBezTo>
                  <a:pt x="8006761" y="6689277"/>
                  <a:pt x="8006189" y="6688998"/>
                  <a:pt x="8005380" y="6688719"/>
                </a:cubicBezTo>
                <a:cubicBezTo>
                  <a:pt x="8004571" y="6688440"/>
                  <a:pt x="8003664" y="6688189"/>
                  <a:pt x="8002659" y="6687966"/>
                </a:cubicBezTo>
                <a:cubicBezTo>
                  <a:pt x="8001654" y="6687743"/>
                  <a:pt x="8000692" y="6687589"/>
                  <a:pt x="7999771" y="6687505"/>
                </a:cubicBezTo>
                <a:cubicBezTo>
                  <a:pt x="7998850" y="6687422"/>
                  <a:pt x="7998027" y="6687380"/>
                  <a:pt x="7997301" y="6687380"/>
                </a:cubicBezTo>
                <a:cubicBezTo>
                  <a:pt x="7995683" y="6687380"/>
                  <a:pt x="7994078" y="6687589"/>
                  <a:pt x="7992488" y="6688008"/>
                </a:cubicBezTo>
                <a:cubicBezTo>
                  <a:pt x="7990897" y="6688426"/>
                  <a:pt x="7989292" y="6689180"/>
                  <a:pt x="7987674" y="6690268"/>
                </a:cubicBezTo>
                <a:cubicBezTo>
                  <a:pt x="7986055" y="6691356"/>
                  <a:pt x="7984339" y="6692849"/>
                  <a:pt x="7982525" y="6694747"/>
                </a:cubicBezTo>
                <a:cubicBezTo>
                  <a:pt x="7980712" y="6696644"/>
                  <a:pt x="7978772" y="6699100"/>
                  <a:pt x="7976707" y="6702114"/>
                </a:cubicBezTo>
                <a:lnTo>
                  <a:pt x="7976707" y="6691147"/>
                </a:lnTo>
                <a:cubicBezTo>
                  <a:pt x="7976707" y="6690701"/>
                  <a:pt x="7976609" y="6690324"/>
                  <a:pt x="7976414" y="6690017"/>
                </a:cubicBezTo>
                <a:cubicBezTo>
                  <a:pt x="7976219" y="6689710"/>
                  <a:pt x="7975898" y="6689431"/>
                  <a:pt x="7975451" y="6689180"/>
                </a:cubicBezTo>
                <a:cubicBezTo>
                  <a:pt x="7975005" y="6688929"/>
                  <a:pt x="7974377" y="6688761"/>
                  <a:pt x="7973568" y="6688677"/>
                </a:cubicBezTo>
                <a:cubicBezTo>
                  <a:pt x="7972759" y="6688594"/>
                  <a:pt x="7971740" y="6688552"/>
                  <a:pt x="7970512" y="6688552"/>
                </a:cubicBezTo>
                <a:cubicBezTo>
                  <a:pt x="7969229" y="6688552"/>
                  <a:pt x="7968196" y="6688594"/>
                  <a:pt x="7967415" y="6688677"/>
                </a:cubicBezTo>
                <a:cubicBezTo>
                  <a:pt x="7966633" y="6688761"/>
                  <a:pt x="7965992" y="6688929"/>
                  <a:pt x="7965489" y="6689180"/>
                </a:cubicBezTo>
                <a:cubicBezTo>
                  <a:pt x="7964987" y="6689431"/>
                  <a:pt x="7964652" y="6689710"/>
                  <a:pt x="7964485" y="6690017"/>
                </a:cubicBezTo>
                <a:cubicBezTo>
                  <a:pt x="7964317" y="6690324"/>
                  <a:pt x="7964234" y="6690701"/>
                  <a:pt x="7964234" y="6691147"/>
                </a:cubicBezTo>
                <a:lnTo>
                  <a:pt x="7964234" y="6722664"/>
                </a:lnTo>
                <a:lnTo>
                  <a:pt x="7937512" y="6716601"/>
                </a:lnTo>
                <a:lnTo>
                  <a:pt x="7936751" y="6710988"/>
                </a:lnTo>
                <a:cubicBezTo>
                  <a:pt x="7935217" y="6705965"/>
                  <a:pt x="7932915" y="6701695"/>
                  <a:pt x="7929845" y="6698179"/>
                </a:cubicBezTo>
                <a:cubicBezTo>
                  <a:pt x="7926775" y="6694663"/>
                  <a:pt x="7922938" y="6691984"/>
                  <a:pt x="7918334" y="6690143"/>
                </a:cubicBezTo>
                <a:cubicBezTo>
                  <a:pt x="7913730" y="6688301"/>
                  <a:pt x="7908330" y="6687380"/>
                  <a:pt x="7902135" y="6687380"/>
                </a:cubicBezTo>
                <a:cubicBezTo>
                  <a:pt x="7895717" y="6687380"/>
                  <a:pt x="7890108" y="6688412"/>
                  <a:pt x="7885308" y="6690477"/>
                </a:cubicBezTo>
                <a:cubicBezTo>
                  <a:pt x="7880508" y="6692542"/>
                  <a:pt x="7876504" y="6695445"/>
                  <a:pt x="7873295" y="6699184"/>
                </a:cubicBezTo>
                <a:lnTo>
                  <a:pt x="7871926" y="6701722"/>
                </a:lnTo>
                <a:lnTo>
                  <a:pt x="7848627" y="6696437"/>
                </a:lnTo>
                <a:lnTo>
                  <a:pt x="7848920" y="6694747"/>
                </a:lnTo>
                <a:cubicBezTo>
                  <a:pt x="7848920" y="6693686"/>
                  <a:pt x="7848850" y="6692794"/>
                  <a:pt x="7848710" y="6692068"/>
                </a:cubicBezTo>
                <a:cubicBezTo>
                  <a:pt x="7848571" y="6691342"/>
                  <a:pt x="7848375" y="6690742"/>
                  <a:pt x="7848124" y="6690268"/>
                </a:cubicBezTo>
                <a:cubicBezTo>
                  <a:pt x="7847873" y="6689794"/>
                  <a:pt x="7847594" y="6689459"/>
                  <a:pt x="7847287" y="6689264"/>
                </a:cubicBezTo>
                <a:cubicBezTo>
                  <a:pt x="7846980" y="6689068"/>
                  <a:pt x="7846604" y="6688971"/>
                  <a:pt x="7846157" y="6688971"/>
                </a:cubicBezTo>
                <a:lnTo>
                  <a:pt x="7829330" y="6688971"/>
                </a:lnTo>
                <a:lnTo>
                  <a:pt x="7829330" y="6680766"/>
                </a:lnTo>
                <a:cubicBezTo>
                  <a:pt x="7829330" y="6677529"/>
                  <a:pt x="7829525" y="6674781"/>
                  <a:pt x="7829916" y="6672520"/>
                </a:cubicBezTo>
                <a:cubicBezTo>
                  <a:pt x="7830307" y="6670260"/>
                  <a:pt x="7830949" y="6668418"/>
                  <a:pt x="7831842" y="6666995"/>
                </a:cubicBezTo>
                <a:cubicBezTo>
                  <a:pt x="7832735" y="6665572"/>
                  <a:pt x="7833907" y="6664525"/>
                  <a:pt x="7835358" y="6663856"/>
                </a:cubicBezTo>
                <a:cubicBezTo>
                  <a:pt x="7836809" y="6663186"/>
                  <a:pt x="7838567" y="6662851"/>
                  <a:pt x="7840632" y="6662851"/>
                </a:cubicBezTo>
                <a:cubicBezTo>
                  <a:pt x="7842139" y="6662851"/>
                  <a:pt x="7843464" y="6662977"/>
                  <a:pt x="7844608" y="6663228"/>
                </a:cubicBezTo>
                <a:cubicBezTo>
                  <a:pt x="7845752" y="6663479"/>
                  <a:pt x="7846743" y="6663758"/>
                  <a:pt x="7847580" y="6664065"/>
                </a:cubicBezTo>
                <a:cubicBezTo>
                  <a:pt x="7848417" y="6664372"/>
                  <a:pt x="7849129" y="6664651"/>
                  <a:pt x="7849715" y="6664902"/>
                </a:cubicBezTo>
                <a:cubicBezTo>
                  <a:pt x="7850301" y="6665153"/>
                  <a:pt x="7850789" y="6665279"/>
                  <a:pt x="7851180" y="6665279"/>
                </a:cubicBezTo>
                <a:cubicBezTo>
                  <a:pt x="7851515" y="6665279"/>
                  <a:pt x="7851794" y="6665209"/>
                  <a:pt x="7852017" y="6665070"/>
                </a:cubicBezTo>
                <a:cubicBezTo>
                  <a:pt x="7852240" y="6664930"/>
                  <a:pt x="7852422" y="6664665"/>
                  <a:pt x="7852561" y="6664274"/>
                </a:cubicBezTo>
                <a:cubicBezTo>
                  <a:pt x="7852701" y="6663884"/>
                  <a:pt x="7852826" y="6663367"/>
                  <a:pt x="7852938" y="6662726"/>
                </a:cubicBezTo>
                <a:cubicBezTo>
                  <a:pt x="7853050" y="6662084"/>
                  <a:pt x="7853105" y="6661233"/>
                  <a:pt x="7853105" y="6660172"/>
                </a:cubicBezTo>
                <a:cubicBezTo>
                  <a:pt x="7853105" y="6659112"/>
                  <a:pt x="7853064" y="6658205"/>
                  <a:pt x="7852980" y="6657451"/>
                </a:cubicBezTo>
                <a:cubicBezTo>
                  <a:pt x="7852896" y="6656698"/>
                  <a:pt x="7852743" y="6656056"/>
                  <a:pt x="7852519" y="6655526"/>
                </a:cubicBezTo>
                <a:cubicBezTo>
                  <a:pt x="7852296" y="6654996"/>
                  <a:pt x="7852017" y="6654563"/>
                  <a:pt x="7851682" y="6654228"/>
                </a:cubicBezTo>
                <a:cubicBezTo>
                  <a:pt x="7851347" y="6653894"/>
                  <a:pt x="7850678" y="6653517"/>
                  <a:pt x="7849673" y="6653098"/>
                </a:cubicBezTo>
                <a:cubicBezTo>
                  <a:pt x="7848668" y="6652680"/>
                  <a:pt x="7847245" y="6652289"/>
                  <a:pt x="7845404" y="6651926"/>
                </a:cubicBezTo>
                <a:cubicBezTo>
                  <a:pt x="7843562" y="6651563"/>
                  <a:pt x="7841664" y="6651382"/>
                  <a:pt x="7839711" y="6651382"/>
                </a:cubicBezTo>
                <a:cubicBezTo>
                  <a:pt x="7835581" y="6651382"/>
                  <a:pt x="7831995" y="6651954"/>
                  <a:pt x="7828953" y="6653098"/>
                </a:cubicBezTo>
                <a:cubicBezTo>
                  <a:pt x="7825912" y="6654242"/>
                  <a:pt x="7823386" y="6656014"/>
                  <a:pt x="7821377" y="6658414"/>
                </a:cubicBezTo>
                <a:cubicBezTo>
                  <a:pt x="7819368" y="6660814"/>
                  <a:pt x="7817875" y="6663898"/>
                  <a:pt x="7816898" y="6667665"/>
                </a:cubicBezTo>
                <a:cubicBezTo>
                  <a:pt x="7815922" y="6671432"/>
                  <a:pt x="7815433" y="6675939"/>
                  <a:pt x="7815433" y="6681185"/>
                </a:cubicBezTo>
                <a:lnTo>
                  <a:pt x="7815433" y="6688906"/>
                </a:lnTo>
                <a:lnTo>
                  <a:pt x="7790653" y="6683284"/>
                </a:lnTo>
                <a:lnTo>
                  <a:pt x="7790653" y="6654982"/>
                </a:lnTo>
                <a:cubicBezTo>
                  <a:pt x="7790653" y="6654591"/>
                  <a:pt x="7790528" y="6654214"/>
                  <a:pt x="7790277" y="6653852"/>
                </a:cubicBezTo>
                <a:cubicBezTo>
                  <a:pt x="7790026" y="6653489"/>
                  <a:pt x="7789649" y="6653210"/>
                  <a:pt x="7789146" y="6653015"/>
                </a:cubicBezTo>
                <a:cubicBezTo>
                  <a:pt x="7788644" y="6652819"/>
                  <a:pt x="7787947" y="6652652"/>
                  <a:pt x="7787054" y="6652512"/>
                </a:cubicBezTo>
                <a:cubicBezTo>
                  <a:pt x="7786161" y="6652373"/>
                  <a:pt x="7785017" y="6652303"/>
                  <a:pt x="7783621" y="6652303"/>
                </a:cubicBezTo>
                <a:cubicBezTo>
                  <a:pt x="7782282" y="6652303"/>
                  <a:pt x="7781180" y="6652373"/>
                  <a:pt x="7780314" y="6652512"/>
                </a:cubicBezTo>
                <a:cubicBezTo>
                  <a:pt x="7779449" y="6652652"/>
                  <a:pt x="7778738" y="6652819"/>
                  <a:pt x="7778180" y="6653015"/>
                </a:cubicBezTo>
                <a:cubicBezTo>
                  <a:pt x="7777622" y="6653210"/>
                  <a:pt x="7777245" y="6653489"/>
                  <a:pt x="7777050" y="6653852"/>
                </a:cubicBezTo>
                <a:cubicBezTo>
                  <a:pt x="7776854" y="6654214"/>
                  <a:pt x="7776757" y="6654591"/>
                  <a:pt x="7776757" y="6654982"/>
                </a:cubicBezTo>
                <a:lnTo>
                  <a:pt x="7776757" y="6680132"/>
                </a:lnTo>
                <a:lnTo>
                  <a:pt x="1436298" y="5241715"/>
                </a:lnTo>
                <a:lnTo>
                  <a:pt x="2625587" y="3604433"/>
                </a:lnTo>
                <a:lnTo>
                  <a:pt x="7772400" y="3604433"/>
                </a:lnTo>
                <a:lnTo>
                  <a:pt x="7772400" y="2134408"/>
                </a:lnTo>
                <a:lnTo>
                  <a:pt x="3693384" y="2134408"/>
                </a:lnTo>
                <a:lnTo>
                  <a:pt x="4679830" y="7763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 b="1" dirty="0"/>
              <a:t>DE KILLE CIJFERS</a:t>
            </a:r>
          </a:p>
        </p:txBody>
      </p:sp>
    </p:spTree>
    <p:extLst>
      <p:ext uri="{BB962C8B-B14F-4D97-AF65-F5344CB8AC3E}">
        <p14:creationId xmlns:p14="http://schemas.microsoft.com/office/powerpoint/2010/main" val="247061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>
            <a:extLst>
              <a:ext uri="{FF2B5EF4-FFF2-40B4-BE49-F238E27FC236}">
                <a16:creationId xmlns:a16="http://schemas.microsoft.com/office/drawing/2014/main" id="{BE6D5847-21D4-4817-ABD8-34B49E1AD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nl-NL" altLang="nl-NL" dirty="0"/>
              <a:t>Hoe vaak komt het voor?</a:t>
            </a:r>
          </a:p>
        </p:txBody>
      </p:sp>
      <p:sp>
        <p:nvSpPr>
          <p:cNvPr id="570371" name="Rectangle 3">
            <a:extLst>
              <a:ext uri="{FF2B5EF4-FFF2-40B4-BE49-F238E27FC236}">
                <a16:creationId xmlns:a16="http://schemas.microsoft.com/office/drawing/2014/main" id="{C23DBDDB-9AC7-4A24-9AED-FC9D984D18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700808"/>
            <a:ext cx="7772400" cy="4800600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Vrouwelijke bevolking 12 – 16%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Mannelijke bevolking 4 – 7%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altLang="nl-NL" sz="3400" dirty="0">
              <a:solidFill>
                <a:srgbClr val="04040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Vrouwelijke studenten 27 – 32%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Mannelijke studenten 17%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altLang="nl-NL" sz="3400" dirty="0">
              <a:solidFill>
                <a:srgbClr val="04040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Hulpverleners 56%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Vrouwelijke openbare dienstverleners 24%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altLang="nl-NL" sz="3400" dirty="0">
              <a:solidFill>
                <a:srgbClr val="040404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Huisartsen 12%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nl-NL" altLang="nl-NL" sz="3400" dirty="0">
                <a:solidFill>
                  <a:srgbClr val="040404"/>
                </a:solidFill>
              </a:rPr>
              <a:t>Docenten 5%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altLang="nl-NL" dirty="0">
              <a:solidFill>
                <a:srgbClr val="040404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nl-NL" altLang="nl-NL" sz="4500" b="1" dirty="0">
                <a:solidFill>
                  <a:srgbClr val="040404"/>
                </a:solidFill>
              </a:rPr>
              <a:t>Belaging komt vooral voort uit interactie en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nl-NL" altLang="nl-NL" sz="4500" b="1" dirty="0">
                <a:solidFill>
                  <a:srgbClr val="040404"/>
                </a:solidFill>
              </a:rPr>
              <a:t>hangt samen met het stellen van grenzen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l-NL" altLang="nl-NL" dirty="0">
              <a:solidFill>
                <a:srgbClr val="040404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B650E8F-F7A7-259C-6F7C-148BD281C1F1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C886A7-AAEC-F2E5-DE4E-DFD22899A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341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/>
              <a:t>In 2023 werden </a:t>
            </a:r>
            <a:br>
              <a:rPr lang="nl-NL" dirty="0"/>
            </a:br>
            <a:r>
              <a:rPr lang="nl-NL" dirty="0"/>
              <a:t>137.000 vrouwen en 90.000 mannen slachtoffer van </a:t>
            </a:r>
            <a:r>
              <a:rPr lang="nl-NL" dirty="0" err="1"/>
              <a:t>stalking</a:t>
            </a:r>
            <a:r>
              <a:rPr lang="nl-NL" dirty="0"/>
              <a:t>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sz="1800" dirty="0"/>
              <a:t>CBS, Veiligheidsmonitor, 2024</a:t>
            </a:r>
            <a:br>
              <a:rPr lang="nl-NL" sz="2400" dirty="0"/>
            </a:b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53F072-977E-D5A6-371D-96800B6DDC86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3024665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27A14-ADC0-8EC2-BBCC-C2C226F6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6" y="0"/>
            <a:ext cx="8229600" cy="1143000"/>
          </a:xfrm>
        </p:spPr>
        <p:txBody>
          <a:bodyPr/>
          <a:lstStyle/>
          <a:p>
            <a:r>
              <a:rPr lang="nl-NL" dirty="0"/>
              <a:t>Samenhangende misdrijven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82826B-2571-FBD2-FAEF-E59D5B91B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760640"/>
          </a:xfrm>
        </p:spPr>
        <p:txBody>
          <a:bodyPr>
            <a:normAutofit/>
          </a:bodyPr>
          <a:lstStyle/>
          <a:p>
            <a:r>
              <a:rPr lang="nl-NL" sz="3000" dirty="0">
                <a:latin typeface="+mj-lt"/>
              </a:rPr>
              <a:t>9% (10% vrouwen, 8% mannen) was afgelopen jaar </a:t>
            </a:r>
            <a:r>
              <a:rPr lang="nl-NL" sz="3000" b="0" i="0" dirty="0">
                <a:solidFill>
                  <a:srgbClr val="091D23"/>
                </a:solidFill>
                <a:effectLst/>
                <a:highlight>
                  <a:srgbClr val="FFFFFF"/>
                </a:highlight>
                <a:latin typeface="+mj-lt"/>
              </a:rPr>
              <a:t>slachtoffer van huiselijk geweld </a:t>
            </a:r>
            <a:r>
              <a:rPr lang="nl-NL" sz="1400" b="0" i="0" dirty="0">
                <a:solidFill>
                  <a:srgbClr val="091D23"/>
                </a:solidFill>
                <a:effectLst/>
                <a:highlight>
                  <a:srgbClr val="FFFFFF"/>
                </a:highlight>
                <a:latin typeface="+mj-lt"/>
              </a:rPr>
              <a:t>CBS/WODC, 2022</a:t>
            </a:r>
          </a:p>
          <a:p>
            <a:endParaRPr lang="nl-NL" sz="3000" dirty="0">
              <a:solidFill>
                <a:srgbClr val="091D23"/>
              </a:solidFill>
              <a:highlight>
                <a:srgbClr val="FFFFFF"/>
              </a:highlight>
              <a:latin typeface="+mj-lt"/>
            </a:endParaRPr>
          </a:p>
          <a:p>
            <a:r>
              <a:rPr lang="nl-NL" sz="3000" dirty="0">
                <a:solidFill>
                  <a:srgbClr val="091D23"/>
                </a:solidFill>
                <a:highlight>
                  <a:srgbClr val="FFFFFF"/>
                </a:highlight>
                <a:latin typeface="+mj-lt"/>
              </a:rPr>
              <a:t>Dat zijn 1.3 miljoen Nederlanders!</a:t>
            </a:r>
          </a:p>
          <a:p>
            <a:endParaRPr lang="nl-NL" sz="3000" dirty="0">
              <a:solidFill>
                <a:srgbClr val="091D23"/>
              </a:solidFill>
              <a:highlight>
                <a:srgbClr val="FFFFFF"/>
              </a:highlight>
              <a:latin typeface="+mj-lt"/>
            </a:endParaRPr>
          </a:p>
          <a:p>
            <a:endParaRPr lang="nl-NL" sz="3000" dirty="0">
              <a:solidFill>
                <a:srgbClr val="091D23"/>
              </a:solidFill>
              <a:highlight>
                <a:srgbClr val="FFFFFF"/>
              </a:highlight>
              <a:latin typeface="+mj-lt"/>
            </a:endParaRPr>
          </a:p>
          <a:p>
            <a:r>
              <a:rPr lang="nl-NL" sz="3000" dirty="0">
                <a:solidFill>
                  <a:srgbClr val="091D23"/>
                </a:solidFill>
                <a:highlight>
                  <a:srgbClr val="FFFFFF"/>
                </a:highlight>
                <a:latin typeface="+mj-lt"/>
              </a:rPr>
              <a:t>Jaarlijks 21-30 vrouwen slachtoffer van </a:t>
            </a:r>
            <a:r>
              <a:rPr lang="nl-NL" sz="3000" dirty="0" err="1">
                <a:solidFill>
                  <a:srgbClr val="091D23"/>
                </a:solidFill>
                <a:highlight>
                  <a:srgbClr val="FFFFFF"/>
                </a:highlight>
                <a:latin typeface="+mj-lt"/>
              </a:rPr>
              <a:t>femicide</a:t>
            </a:r>
            <a:endParaRPr lang="nl-NL" sz="3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049437-8B28-43C3-B3E7-36B2C303BE7E}"/>
              </a:ext>
            </a:extLst>
          </p:cNvPr>
          <p:cNvSpPr txBox="1"/>
          <p:nvPr/>
        </p:nvSpPr>
        <p:spPr>
          <a:xfrm>
            <a:off x="7812360" y="6556956"/>
            <a:ext cx="1222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350" dirty="0"/>
              <a:t>www.adfor.org</a:t>
            </a:r>
          </a:p>
        </p:txBody>
      </p:sp>
    </p:spTree>
    <p:extLst>
      <p:ext uri="{BB962C8B-B14F-4D97-AF65-F5344CB8AC3E}">
        <p14:creationId xmlns:p14="http://schemas.microsoft.com/office/powerpoint/2010/main" val="26465305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50DC411-E065-4742-B7FA-9D6757A85449}">
  <we:reference id="wa200007130" version="1.0.0.1" store="nl-NL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6158</TotalTime>
  <Words>1248</Words>
  <Application>Microsoft Office PowerPoint</Application>
  <PresentationFormat>Diavoorstelling (4:3)</PresentationFormat>
  <Paragraphs>273</Paragraphs>
  <Slides>37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Arial Bold</vt:lpstr>
      <vt:lpstr>Calibri</vt:lpstr>
      <vt:lpstr>Times New Roman</vt:lpstr>
      <vt:lpstr>Wingdings</vt:lpstr>
      <vt:lpstr>Kantoorthema</vt:lpstr>
      <vt:lpstr>Belaging (stalking)</vt:lpstr>
      <vt:lpstr>DEFINITIE</vt:lpstr>
      <vt:lpstr>Stalking Art 285b Sr</vt:lpstr>
      <vt:lpstr>Stalking gedrag</vt:lpstr>
      <vt:lpstr>Strafbaarstelling</vt:lpstr>
      <vt:lpstr>DE KILLE CIJFERS</vt:lpstr>
      <vt:lpstr>Hoe vaak komt het voor?</vt:lpstr>
      <vt:lpstr>In 2023 werden  137.000 vrouwen en 90.000 mannen slachtoffer van stalking    CBS, Veiligheidsmonitor, 2024 </vt:lpstr>
      <vt:lpstr>Samenhangende misdrijven</vt:lpstr>
      <vt:lpstr>Samenhangende misdrijven</vt:lpstr>
      <vt:lpstr>PowerPoint-presentatie</vt:lpstr>
      <vt:lpstr>PowerPoint-presentatie</vt:lpstr>
      <vt:lpstr>PowerPoint-presentatie</vt:lpstr>
      <vt:lpstr>Subgroepen</vt:lpstr>
      <vt:lpstr>Meldingen en afdoeningen</vt:lpstr>
      <vt:lpstr>Selectie in het systeem</vt:lpstr>
      <vt:lpstr>Waarom veel selectie/uitval?</vt:lpstr>
      <vt:lpstr>Lage meldingsbereidheid?</vt:lpstr>
      <vt:lpstr>Lage meldingsbereidheid?</vt:lpstr>
      <vt:lpstr>Selectie in het justitieel systeem?</vt:lpstr>
      <vt:lpstr>PowerPoint-presentatie</vt:lpstr>
      <vt:lpstr>Gevolgen van stalking</vt:lpstr>
      <vt:lpstr>Gevolgen van stalking</vt:lpstr>
      <vt:lpstr>Doelen van melding/aangifte</vt:lpstr>
      <vt:lpstr>daderprofielen</vt:lpstr>
      <vt:lpstr>Stalker profilering</vt:lpstr>
      <vt:lpstr>Kenmerken daders</vt:lpstr>
      <vt:lpstr>Verschillende psychische stoornissen</vt:lpstr>
      <vt:lpstr>Verschillende motieven</vt:lpstr>
      <vt:lpstr>Verschillende motieven</vt:lpstr>
      <vt:lpstr>aanpak</vt:lpstr>
      <vt:lpstr>Aanpak</vt:lpstr>
      <vt:lpstr>Gewenste aanpak</vt:lpstr>
      <vt:lpstr>Gewenste aanpak</vt:lpstr>
      <vt:lpstr>Gewenste aanpak</vt:lpstr>
      <vt:lpstr>De aanpak van belaging  vereist maatwerk  en vaak een langdurige aanpak vanuit verschillende ketenpartners</vt:lpstr>
      <vt:lpstr>Samen op naar de beste aanpak naar stalking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Oratie Lectoraat Verslavingskunde</dc:title>
  <dc:creator>Dell</dc:creator>
  <cp:lastModifiedBy>Eric Blaauw</cp:lastModifiedBy>
  <cp:revision>234</cp:revision>
  <cp:lastPrinted>2024-09-10T08:56:23Z</cp:lastPrinted>
  <dcterms:created xsi:type="dcterms:W3CDTF">2016-12-26T12:37:09Z</dcterms:created>
  <dcterms:modified xsi:type="dcterms:W3CDTF">2024-11-19T06:06:29Z</dcterms:modified>
</cp:coreProperties>
</file>